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63" r:id="rId1"/>
  </p:sldMasterIdLst>
  <p:notesMasterIdLst>
    <p:notesMasterId r:id="rId30"/>
  </p:notesMasterIdLst>
  <p:handoutMasterIdLst>
    <p:handoutMasterId r:id="rId31"/>
  </p:handoutMasterIdLst>
  <p:sldIdLst>
    <p:sldId id="256" r:id="rId2"/>
    <p:sldId id="302" r:id="rId3"/>
    <p:sldId id="262" r:id="rId4"/>
    <p:sldId id="287" r:id="rId5"/>
    <p:sldId id="286" r:id="rId6"/>
    <p:sldId id="283" r:id="rId7"/>
    <p:sldId id="282" r:id="rId8"/>
    <p:sldId id="292" r:id="rId9"/>
    <p:sldId id="284" r:id="rId10"/>
    <p:sldId id="257" r:id="rId11"/>
    <p:sldId id="261" r:id="rId12"/>
    <p:sldId id="263" r:id="rId13"/>
    <p:sldId id="264" r:id="rId14"/>
    <p:sldId id="278" r:id="rId15"/>
    <p:sldId id="298" r:id="rId16"/>
    <p:sldId id="290" r:id="rId17"/>
    <p:sldId id="294" r:id="rId18"/>
    <p:sldId id="279" r:id="rId19"/>
    <p:sldId id="297" r:id="rId20"/>
    <p:sldId id="296" r:id="rId21"/>
    <p:sldId id="273" r:id="rId22"/>
    <p:sldId id="277" r:id="rId23"/>
    <p:sldId id="299" r:id="rId24"/>
    <p:sldId id="280" r:id="rId25"/>
    <p:sldId id="301" r:id="rId26"/>
    <p:sldId id="300" r:id="rId27"/>
    <p:sldId id="293" r:id="rId28"/>
    <p:sldId id="303"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2" autoAdjust="0"/>
    <p:restoredTop sz="94660"/>
  </p:normalViewPr>
  <p:slideViewPr>
    <p:cSldViewPr snapToGrid="0">
      <p:cViewPr varScale="1">
        <p:scale>
          <a:sx n="67" d="100"/>
          <a:sy n="67" d="100"/>
        </p:scale>
        <p:origin x="90" y="43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92C09F-5C12-42A7-A6B3-3CE496FEA8F5}" type="doc">
      <dgm:prSet loTypeId="urn:microsoft.com/office/officeart/2005/8/layout/process1" loCatId="process" qsTypeId="urn:microsoft.com/office/officeart/2005/8/quickstyle/simple1" qsCatId="simple" csTypeId="urn:microsoft.com/office/officeart/2005/8/colors/colorful1" csCatId="colorful" phldr="1"/>
      <dgm:spPr/>
    </dgm:pt>
    <dgm:pt modelId="{D82C3B80-C3A6-4851-B4A8-DF4CED28B4F2}">
      <dgm:prSet phldrT="[Text]"/>
      <dgm:spPr/>
      <dgm:t>
        <a:bodyPr/>
        <a:lstStyle/>
        <a:p>
          <a:r>
            <a:rPr lang="en-US" dirty="0" smtClean="0"/>
            <a:t>Objectives</a:t>
          </a:r>
          <a:endParaRPr lang="en-US" dirty="0"/>
        </a:p>
      </dgm:t>
    </dgm:pt>
    <dgm:pt modelId="{6CBF5625-1A17-4ECB-A9D1-3AA43ACD8A34}" type="parTrans" cxnId="{7612D259-FE21-4699-B6C2-8B75EF13C466}">
      <dgm:prSet/>
      <dgm:spPr/>
      <dgm:t>
        <a:bodyPr/>
        <a:lstStyle/>
        <a:p>
          <a:endParaRPr lang="en-US"/>
        </a:p>
      </dgm:t>
    </dgm:pt>
    <dgm:pt modelId="{8B49EEAB-29B7-4AD1-A287-ED356C28BE7F}" type="sibTrans" cxnId="{7612D259-FE21-4699-B6C2-8B75EF13C466}">
      <dgm:prSet/>
      <dgm:spPr/>
      <dgm:t>
        <a:bodyPr/>
        <a:lstStyle/>
        <a:p>
          <a:endParaRPr lang="en-US"/>
        </a:p>
      </dgm:t>
    </dgm:pt>
    <dgm:pt modelId="{209FD444-7359-433B-AB3B-BC6DE205F493}">
      <dgm:prSet phldrT="[Text]"/>
      <dgm:spPr/>
      <dgm:t>
        <a:bodyPr/>
        <a:lstStyle/>
        <a:p>
          <a:r>
            <a:rPr lang="en-US" dirty="0" smtClean="0"/>
            <a:t>Game Execution</a:t>
          </a:r>
          <a:endParaRPr lang="en-US" dirty="0"/>
        </a:p>
      </dgm:t>
    </dgm:pt>
    <dgm:pt modelId="{2C0A368A-445E-4F69-8AF8-4A431983C20B}" type="parTrans" cxnId="{A0C54640-F83B-432C-9F4A-BC50ACDFC669}">
      <dgm:prSet/>
      <dgm:spPr/>
      <dgm:t>
        <a:bodyPr/>
        <a:lstStyle/>
        <a:p>
          <a:endParaRPr lang="en-US"/>
        </a:p>
      </dgm:t>
    </dgm:pt>
    <dgm:pt modelId="{2DF35710-B2F8-46FD-92BD-EC097B2E1CA6}" type="sibTrans" cxnId="{A0C54640-F83B-432C-9F4A-BC50ACDFC669}">
      <dgm:prSet/>
      <dgm:spPr/>
      <dgm:t>
        <a:bodyPr/>
        <a:lstStyle/>
        <a:p>
          <a:endParaRPr lang="en-US"/>
        </a:p>
      </dgm:t>
    </dgm:pt>
    <dgm:pt modelId="{A12936F9-D62F-4421-B3EF-C4E12261AB09}">
      <dgm:prSet phldrT="[Text]"/>
      <dgm:spPr/>
      <dgm:t>
        <a:bodyPr/>
        <a:lstStyle/>
        <a:p>
          <a:r>
            <a:rPr lang="en-US" dirty="0" smtClean="0"/>
            <a:t>Post Game Analysis</a:t>
          </a:r>
          <a:endParaRPr lang="en-US" dirty="0"/>
        </a:p>
      </dgm:t>
    </dgm:pt>
    <dgm:pt modelId="{8FB796DB-DAAB-4B0B-9D81-7CED8DDE4533}" type="parTrans" cxnId="{D9FDD9C5-A8B3-4D1E-9EA8-7A7C727D7714}">
      <dgm:prSet/>
      <dgm:spPr/>
      <dgm:t>
        <a:bodyPr/>
        <a:lstStyle/>
        <a:p>
          <a:endParaRPr lang="en-US"/>
        </a:p>
      </dgm:t>
    </dgm:pt>
    <dgm:pt modelId="{25C5945A-53A1-4B98-8214-C9558C8FE11D}" type="sibTrans" cxnId="{D9FDD9C5-A8B3-4D1E-9EA8-7A7C727D7714}">
      <dgm:prSet/>
      <dgm:spPr/>
      <dgm:t>
        <a:bodyPr/>
        <a:lstStyle/>
        <a:p>
          <a:endParaRPr lang="en-US"/>
        </a:p>
      </dgm:t>
    </dgm:pt>
    <dgm:pt modelId="{239B94BE-1DDA-4CD9-8948-0A2B194818BF}">
      <dgm:prSet phldrT="[Text]"/>
      <dgm:spPr/>
      <dgm:t>
        <a:bodyPr/>
        <a:lstStyle/>
        <a:p>
          <a:r>
            <a:rPr lang="en-US" dirty="0" smtClean="0"/>
            <a:t>Game Structure, Scenario, Rules, and Roles Development</a:t>
          </a:r>
          <a:endParaRPr lang="en-US" dirty="0"/>
        </a:p>
      </dgm:t>
    </dgm:pt>
    <dgm:pt modelId="{5FCFD1C5-8F07-47D9-8785-D3117B3D1A98}" type="parTrans" cxnId="{D7CBC0F4-1C0B-4105-8532-526F31D90070}">
      <dgm:prSet/>
      <dgm:spPr/>
      <dgm:t>
        <a:bodyPr/>
        <a:lstStyle/>
        <a:p>
          <a:endParaRPr lang="en-US"/>
        </a:p>
      </dgm:t>
    </dgm:pt>
    <dgm:pt modelId="{80C8F18F-58E0-40AD-88A3-A395363B2696}" type="sibTrans" cxnId="{D7CBC0F4-1C0B-4105-8532-526F31D90070}">
      <dgm:prSet/>
      <dgm:spPr/>
      <dgm:t>
        <a:bodyPr/>
        <a:lstStyle/>
        <a:p>
          <a:endParaRPr lang="en-US"/>
        </a:p>
      </dgm:t>
    </dgm:pt>
    <dgm:pt modelId="{7C543D9E-D6E9-4F7A-8F52-E0A57B67981F}">
      <dgm:prSet phldrT="[Text]"/>
      <dgm:spPr/>
      <dgm:t>
        <a:bodyPr/>
        <a:lstStyle/>
        <a:p>
          <a:r>
            <a:rPr lang="en-US" dirty="0" smtClean="0"/>
            <a:t>Research</a:t>
          </a:r>
          <a:endParaRPr lang="en-US" dirty="0"/>
        </a:p>
      </dgm:t>
    </dgm:pt>
    <dgm:pt modelId="{8BF4E97C-2E82-44C5-BF35-194C07DD99D4}" type="parTrans" cxnId="{24F14E6A-9B3A-4399-9C8A-B57F64A81DA1}">
      <dgm:prSet/>
      <dgm:spPr/>
      <dgm:t>
        <a:bodyPr/>
        <a:lstStyle/>
        <a:p>
          <a:endParaRPr lang="en-US"/>
        </a:p>
      </dgm:t>
    </dgm:pt>
    <dgm:pt modelId="{40920883-37C6-4301-9D08-05F781CFA41F}" type="sibTrans" cxnId="{24F14E6A-9B3A-4399-9C8A-B57F64A81DA1}">
      <dgm:prSet/>
      <dgm:spPr/>
      <dgm:t>
        <a:bodyPr/>
        <a:lstStyle/>
        <a:p>
          <a:endParaRPr lang="en-US"/>
        </a:p>
      </dgm:t>
    </dgm:pt>
    <dgm:pt modelId="{A746E948-401F-4F10-87E8-2B5153C53043}" type="pres">
      <dgm:prSet presAssocID="{4C92C09F-5C12-42A7-A6B3-3CE496FEA8F5}" presName="Name0" presStyleCnt="0">
        <dgm:presLayoutVars>
          <dgm:dir/>
          <dgm:resizeHandles val="exact"/>
        </dgm:presLayoutVars>
      </dgm:prSet>
      <dgm:spPr/>
    </dgm:pt>
    <dgm:pt modelId="{9DC2F3E6-673B-4D80-85A4-EE6E78594E5A}" type="pres">
      <dgm:prSet presAssocID="{D82C3B80-C3A6-4851-B4A8-DF4CED28B4F2}" presName="node" presStyleLbl="node1" presStyleIdx="0" presStyleCnt="5">
        <dgm:presLayoutVars>
          <dgm:bulletEnabled val="1"/>
        </dgm:presLayoutVars>
      </dgm:prSet>
      <dgm:spPr/>
      <dgm:t>
        <a:bodyPr/>
        <a:lstStyle/>
        <a:p>
          <a:endParaRPr lang="en-US"/>
        </a:p>
      </dgm:t>
    </dgm:pt>
    <dgm:pt modelId="{D1BF1558-2EC5-4898-94D1-A1BAF2011F6D}" type="pres">
      <dgm:prSet presAssocID="{8B49EEAB-29B7-4AD1-A287-ED356C28BE7F}" presName="sibTrans" presStyleLbl="sibTrans2D1" presStyleIdx="0" presStyleCnt="4"/>
      <dgm:spPr/>
      <dgm:t>
        <a:bodyPr/>
        <a:lstStyle/>
        <a:p>
          <a:endParaRPr lang="en-US"/>
        </a:p>
      </dgm:t>
    </dgm:pt>
    <dgm:pt modelId="{76884EB1-3CFC-4ADB-B77D-582104307E0D}" type="pres">
      <dgm:prSet presAssocID="{8B49EEAB-29B7-4AD1-A287-ED356C28BE7F}" presName="connectorText" presStyleLbl="sibTrans2D1" presStyleIdx="0" presStyleCnt="4"/>
      <dgm:spPr/>
      <dgm:t>
        <a:bodyPr/>
        <a:lstStyle/>
        <a:p>
          <a:endParaRPr lang="en-US"/>
        </a:p>
      </dgm:t>
    </dgm:pt>
    <dgm:pt modelId="{134C862E-DE9C-4C39-A2EF-D86A652BF8A6}" type="pres">
      <dgm:prSet presAssocID="{7C543D9E-D6E9-4F7A-8F52-E0A57B67981F}" presName="node" presStyleLbl="node1" presStyleIdx="1" presStyleCnt="5">
        <dgm:presLayoutVars>
          <dgm:bulletEnabled val="1"/>
        </dgm:presLayoutVars>
      </dgm:prSet>
      <dgm:spPr/>
      <dgm:t>
        <a:bodyPr/>
        <a:lstStyle/>
        <a:p>
          <a:endParaRPr lang="en-US"/>
        </a:p>
      </dgm:t>
    </dgm:pt>
    <dgm:pt modelId="{9E5CCBD2-9060-4918-A4A6-F910A36148A5}" type="pres">
      <dgm:prSet presAssocID="{40920883-37C6-4301-9D08-05F781CFA41F}" presName="sibTrans" presStyleLbl="sibTrans2D1" presStyleIdx="1" presStyleCnt="4"/>
      <dgm:spPr/>
      <dgm:t>
        <a:bodyPr/>
        <a:lstStyle/>
        <a:p>
          <a:endParaRPr lang="en-US"/>
        </a:p>
      </dgm:t>
    </dgm:pt>
    <dgm:pt modelId="{7F8E886E-463C-4A17-8597-A8169C240DEC}" type="pres">
      <dgm:prSet presAssocID="{40920883-37C6-4301-9D08-05F781CFA41F}" presName="connectorText" presStyleLbl="sibTrans2D1" presStyleIdx="1" presStyleCnt="4"/>
      <dgm:spPr/>
      <dgm:t>
        <a:bodyPr/>
        <a:lstStyle/>
        <a:p>
          <a:endParaRPr lang="en-US"/>
        </a:p>
      </dgm:t>
    </dgm:pt>
    <dgm:pt modelId="{EAFCBB8F-8F58-4EDE-B024-DC11A88786D8}" type="pres">
      <dgm:prSet presAssocID="{239B94BE-1DDA-4CD9-8948-0A2B194818BF}" presName="node" presStyleLbl="node1" presStyleIdx="2" presStyleCnt="5">
        <dgm:presLayoutVars>
          <dgm:bulletEnabled val="1"/>
        </dgm:presLayoutVars>
      </dgm:prSet>
      <dgm:spPr/>
      <dgm:t>
        <a:bodyPr/>
        <a:lstStyle/>
        <a:p>
          <a:endParaRPr lang="en-US"/>
        </a:p>
      </dgm:t>
    </dgm:pt>
    <dgm:pt modelId="{629DECDB-09E2-4B44-8B39-6C06ADE62BC5}" type="pres">
      <dgm:prSet presAssocID="{80C8F18F-58E0-40AD-88A3-A395363B2696}" presName="sibTrans" presStyleLbl="sibTrans2D1" presStyleIdx="2" presStyleCnt="4"/>
      <dgm:spPr/>
      <dgm:t>
        <a:bodyPr/>
        <a:lstStyle/>
        <a:p>
          <a:endParaRPr lang="en-US"/>
        </a:p>
      </dgm:t>
    </dgm:pt>
    <dgm:pt modelId="{5B78EFEC-936F-4920-ABFC-5CF34EFB4C8B}" type="pres">
      <dgm:prSet presAssocID="{80C8F18F-58E0-40AD-88A3-A395363B2696}" presName="connectorText" presStyleLbl="sibTrans2D1" presStyleIdx="2" presStyleCnt="4"/>
      <dgm:spPr/>
      <dgm:t>
        <a:bodyPr/>
        <a:lstStyle/>
        <a:p>
          <a:endParaRPr lang="en-US"/>
        </a:p>
      </dgm:t>
    </dgm:pt>
    <dgm:pt modelId="{241C4CAB-5641-4AAE-BE9E-18E450EB517D}" type="pres">
      <dgm:prSet presAssocID="{209FD444-7359-433B-AB3B-BC6DE205F493}" presName="node" presStyleLbl="node1" presStyleIdx="3" presStyleCnt="5">
        <dgm:presLayoutVars>
          <dgm:bulletEnabled val="1"/>
        </dgm:presLayoutVars>
      </dgm:prSet>
      <dgm:spPr/>
      <dgm:t>
        <a:bodyPr/>
        <a:lstStyle/>
        <a:p>
          <a:endParaRPr lang="en-US"/>
        </a:p>
      </dgm:t>
    </dgm:pt>
    <dgm:pt modelId="{14E45517-F54E-49E2-B203-6A7E68A1427A}" type="pres">
      <dgm:prSet presAssocID="{2DF35710-B2F8-46FD-92BD-EC097B2E1CA6}" presName="sibTrans" presStyleLbl="sibTrans2D1" presStyleIdx="3" presStyleCnt="4"/>
      <dgm:spPr/>
      <dgm:t>
        <a:bodyPr/>
        <a:lstStyle/>
        <a:p>
          <a:endParaRPr lang="en-US"/>
        </a:p>
      </dgm:t>
    </dgm:pt>
    <dgm:pt modelId="{C80C5759-3C73-47AA-937C-A3D2A0E02A19}" type="pres">
      <dgm:prSet presAssocID="{2DF35710-B2F8-46FD-92BD-EC097B2E1CA6}" presName="connectorText" presStyleLbl="sibTrans2D1" presStyleIdx="3" presStyleCnt="4"/>
      <dgm:spPr/>
      <dgm:t>
        <a:bodyPr/>
        <a:lstStyle/>
        <a:p>
          <a:endParaRPr lang="en-US"/>
        </a:p>
      </dgm:t>
    </dgm:pt>
    <dgm:pt modelId="{A29E6887-1F4A-47BD-AEB1-0BB54E4A7A4A}" type="pres">
      <dgm:prSet presAssocID="{A12936F9-D62F-4421-B3EF-C4E12261AB09}" presName="node" presStyleLbl="node1" presStyleIdx="4" presStyleCnt="5">
        <dgm:presLayoutVars>
          <dgm:bulletEnabled val="1"/>
        </dgm:presLayoutVars>
      </dgm:prSet>
      <dgm:spPr/>
      <dgm:t>
        <a:bodyPr/>
        <a:lstStyle/>
        <a:p>
          <a:endParaRPr lang="en-US"/>
        </a:p>
      </dgm:t>
    </dgm:pt>
  </dgm:ptLst>
  <dgm:cxnLst>
    <dgm:cxn modelId="{CDE615F7-0FCF-42CC-9CFF-B3E8E415864B}" type="presOf" srcId="{209FD444-7359-433B-AB3B-BC6DE205F493}" destId="{241C4CAB-5641-4AAE-BE9E-18E450EB517D}" srcOrd="0" destOrd="0" presId="urn:microsoft.com/office/officeart/2005/8/layout/process1"/>
    <dgm:cxn modelId="{7612D259-FE21-4699-B6C2-8B75EF13C466}" srcId="{4C92C09F-5C12-42A7-A6B3-3CE496FEA8F5}" destId="{D82C3B80-C3A6-4851-B4A8-DF4CED28B4F2}" srcOrd="0" destOrd="0" parTransId="{6CBF5625-1A17-4ECB-A9D1-3AA43ACD8A34}" sibTransId="{8B49EEAB-29B7-4AD1-A287-ED356C28BE7F}"/>
    <dgm:cxn modelId="{5E470330-CE6A-46B6-8379-C70687720B42}" type="presOf" srcId="{D82C3B80-C3A6-4851-B4A8-DF4CED28B4F2}" destId="{9DC2F3E6-673B-4D80-85A4-EE6E78594E5A}" srcOrd="0" destOrd="0" presId="urn:microsoft.com/office/officeart/2005/8/layout/process1"/>
    <dgm:cxn modelId="{5A1F3444-B6BA-4A7B-9D16-05B97830FFB2}" type="presOf" srcId="{2DF35710-B2F8-46FD-92BD-EC097B2E1CA6}" destId="{14E45517-F54E-49E2-B203-6A7E68A1427A}" srcOrd="0" destOrd="0" presId="urn:microsoft.com/office/officeart/2005/8/layout/process1"/>
    <dgm:cxn modelId="{0E6A886B-5AA0-4AE7-98B4-2E37C35554EF}" type="presOf" srcId="{40920883-37C6-4301-9D08-05F781CFA41F}" destId="{9E5CCBD2-9060-4918-A4A6-F910A36148A5}" srcOrd="0" destOrd="0" presId="urn:microsoft.com/office/officeart/2005/8/layout/process1"/>
    <dgm:cxn modelId="{6DD3D2FC-8FFE-4C3B-B725-7108A0117E7A}" type="presOf" srcId="{8B49EEAB-29B7-4AD1-A287-ED356C28BE7F}" destId="{D1BF1558-2EC5-4898-94D1-A1BAF2011F6D}" srcOrd="0" destOrd="0" presId="urn:microsoft.com/office/officeart/2005/8/layout/process1"/>
    <dgm:cxn modelId="{65BA8484-654E-468E-B5FB-F13E5516CE8B}" type="presOf" srcId="{239B94BE-1DDA-4CD9-8948-0A2B194818BF}" destId="{EAFCBB8F-8F58-4EDE-B024-DC11A88786D8}" srcOrd="0" destOrd="0" presId="urn:microsoft.com/office/officeart/2005/8/layout/process1"/>
    <dgm:cxn modelId="{909B2CD1-7970-4D41-81A2-255638EDC8FC}" type="presOf" srcId="{7C543D9E-D6E9-4F7A-8F52-E0A57B67981F}" destId="{134C862E-DE9C-4C39-A2EF-D86A652BF8A6}" srcOrd="0" destOrd="0" presId="urn:microsoft.com/office/officeart/2005/8/layout/process1"/>
    <dgm:cxn modelId="{30D16BD5-9AED-45EE-989D-581C06CF9BD4}" type="presOf" srcId="{80C8F18F-58E0-40AD-88A3-A395363B2696}" destId="{5B78EFEC-936F-4920-ABFC-5CF34EFB4C8B}" srcOrd="1" destOrd="0" presId="urn:microsoft.com/office/officeart/2005/8/layout/process1"/>
    <dgm:cxn modelId="{FD9E1276-3474-41A1-B0C9-7274C9C709C1}" type="presOf" srcId="{8B49EEAB-29B7-4AD1-A287-ED356C28BE7F}" destId="{76884EB1-3CFC-4ADB-B77D-582104307E0D}" srcOrd="1" destOrd="0" presId="urn:microsoft.com/office/officeart/2005/8/layout/process1"/>
    <dgm:cxn modelId="{22DA2FA2-020B-4073-895B-556F2E967BB9}" type="presOf" srcId="{4C92C09F-5C12-42A7-A6B3-3CE496FEA8F5}" destId="{A746E948-401F-4F10-87E8-2B5153C53043}" srcOrd="0" destOrd="0" presId="urn:microsoft.com/office/officeart/2005/8/layout/process1"/>
    <dgm:cxn modelId="{24F14E6A-9B3A-4399-9C8A-B57F64A81DA1}" srcId="{4C92C09F-5C12-42A7-A6B3-3CE496FEA8F5}" destId="{7C543D9E-D6E9-4F7A-8F52-E0A57B67981F}" srcOrd="1" destOrd="0" parTransId="{8BF4E97C-2E82-44C5-BF35-194C07DD99D4}" sibTransId="{40920883-37C6-4301-9D08-05F781CFA41F}"/>
    <dgm:cxn modelId="{98E2B5B8-CF64-4A00-B9F4-50534D4BD8F7}" type="presOf" srcId="{40920883-37C6-4301-9D08-05F781CFA41F}" destId="{7F8E886E-463C-4A17-8597-A8169C240DEC}" srcOrd="1" destOrd="0" presId="urn:microsoft.com/office/officeart/2005/8/layout/process1"/>
    <dgm:cxn modelId="{D7CBC0F4-1C0B-4105-8532-526F31D90070}" srcId="{4C92C09F-5C12-42A7-A6B3-3CE496FEA8F5}" destId="{239B94BE-1DDA-4CD9-8948-0A2B194818BF}" srcOrd="2" destOrd="0" parTransId="{5FCFD1C5-8F07-47D9-8785-D3117B3D1A98}" sibTransId="{80C8F18F-58E0-40AD-88A3-A395363B2696}"/>
    <dgm:cxn modelId="{D9FDD9C5-A8B3-4D1E-9EA8-7A7C727D7714}" srcId="{4C92C09F-5C12-42A7-A6B3-3CE496FEA8F5}" destId="{A12936F9-D62F-4421-B3EF-C4E12261AB09}" srcOrd="4" destOrd="0" parTransId="{8FB796DB-DAAB-4B0B-9D81-7CED8DDE4533}" sibTransId="{25C5945A-53A1-4B98-8214-C9558C8FE11D}"/>
    <dgm:cxn modelId="{D90C87B7-A5BE-49BC-8F4B-49BBA17E2747}" type="presOf" srcId="{2DF35710-B2F8-46FD-92BD-EC097B2E1CA6}" destId="{C80C5759-3C73-47AA-937C-A3D2A0E02A19}" srcOrd="1" destOrd="0" presId="urn:microsoft.com/office/officeart/2005/8/layout/process1"/>
    <dgm:cxn modelId="{A0C54640-F83B-432C-9F4A-BC50ACDFC669}" srcId="{4C92C09F-5C12-42A7-A6B3-3CE496FEA8F5}" destId="{209FD444-7359-433B-AB3B-BC6DE205F493}" srcOrd="3" destOrd="0" parTransId="{2C0A368A-445E-4F69-8AF8-4A431983C20B}" sibTransId="{2DF35710-B2F8-46FD-92BD-EC097B2E1CA6}"/>
    <dgm:cxn modelId="{4FF52F7E-97BB-4AF3-A235-605D456DAE9D}" type="presOf" srcId="{80C8F18F-58E0-40AD-88A3-A395363B2696}" destId="{629DECDB-09E2-4B44-8B39-6C06ADE62BC5}" srcOrd="0" destOrd="0" presId="urn:microsoft.com/office/officeart/2005/8/layout/process1"/>
    <dgm:cxn modelId="{845427C2-6437-41B9-ADD1-E00962E2F373}" type="presOf" srcId="{A12936F9-D62F-4421-B3EF-C4E12261AB09}" destId="{A29E6887-1F4A-47BD-AEB1-0BB54E4A7A4A}" srcOrd="0" destOrd="0" presId="urn:microsoft.com/office/officeart/2005/8/layout/process1"/>
    <dgm:cxn modelId="{E3E0312E-F2AE-4DCF-9287-0506382DFC13}" type="presParOf" srcId="{A746E948-401F-4F10-87E8-2B5153C53043}" destId="{9DC2F3E6-673B-4D80-85A4-EE6E78594E5A}" srcOrd="0" destOrd="0" presId="urn:microsoft.com/office/officeart/2005/8/layout/process1"/>
    <dgm:cxn modelId="{38BC8E14-CA3E-4F4E-9BC5-F80662107AEB}" type="presParOf" srcId="{A746E948-401F-4F10-87E8-2B5153C53043}" destId="{D1BF1558-2EC5-4898-94D1-A1BAF2011F6D}" srcOrd="1" destOrd="0" presId="urn:microsoft.com/office/officeart/2005/8/layout/process1"/>
    <dgm:cxn modelId="{48DF13A5-5ED1-4C31-9D87-B0C9FBDDA6C2}" type="presParOf" srcId="{D1BF1558-2EC5-4898-94D1-A1BAF2011F6D}" destId="{76884EB1-3CFC-4ADB-B77D-582104307E0D}" srcOrd="0" destOrd="0" presId="urn:microsoft.com/office/officeart/2005/8/layout/process1"/>
    <dgm:cxn modelId="{05069200-81C2-4FD0-9E82-D36D5DFC354B}" type="presParOf" srcId="{A746E948-401F-4F10-87E8-2B5153C53043}" destId="{134C862E-DE9C-4C39-A2EF-D86A652BF8A6}" srcOrd="2" destOrd="0" presId="urn:microsoft.com/office/officeart/2005/8/layout/process1"/>
    <dgm:cxn modelId="{B45EEFBE-45AF-4374-962E-B67FEE77F4B4}" type="presParOf" srcId="{A746E948-401F-4F10-87E8-2B5153C53043}" destId="{9E5CCBD2-9060-4918-A4A6-F910A36148A5}" srcOrd="3" destOrd="0" presId="urn:microsoft.com/office/officeart/2005/8/layout/process1"/>
    <dgm:cxn modelId="{9A129110-D6B8-4896-B44D-52B7AE1EE297}" type="presParOf" srcId="{9E5CCBD2-9060-4918-A4A6-F910A36148A5}" destId="{7F8E886E-463C-4A17-8597-A8169C240DEC}" srcOrd="0" destOrd="0" presId="urn:microsoft.com/office/officeart/2005/8/layout/process1"/>
    <dgm:cxn modelId="{4E8E53C4-876B-44DA-8C3D-7D2CBFE2C202}" type="presParOf" srcId="{A746E948-401F-4F10-87E8-2B5153C53043}" destId="{EAFCBB8F-8F58-4EDE-B024-DC11A88786D8}" srcOrd="4" destOrd="0" presId="urn:microsoft.com/office/officeart/2005/8/layout/process1"/>
    <dgm:cxn modelId="{B716CDDB-C228-415D-8350-0134939D34EB}" type="presParOf" srcId="{A746E948-401F-4F10-87E8-2B5153C53043}" destId="{629DECDB-09E2-4B44-8B39-6C06ADE62BC5}" srcOrd="5" destOrd="0" presId="urn:microsoft.com/office/officeart/2005/8/layout/process1"/>
    <dgm:cxn modelId="{9BA1C3B4-8A4F-48D8-870B-BFCD6B79B45F}" type="presParOf" srcId="{629DECDB-09E2-4B44-8B39-6C06ADE62BC5}" destId="{5B78EFEC-936F-4920-ABFC-5CF34EFB4C8B}" srcOrd="0" destOrd="0" presId="urn:microsoft.com/office/officeart/2005/8/layout/process1"/>
    <dgm:cxn modelId="{3A02B3B9-3CAE-44E6-9D84-E78BCB04F957}" type="presParOf" srcId="{A746E948-401F-4F10-87E8-2B5153C53043}" destId="{241C4CAB-5641-4AAE-BE9E-18E450EB517D}" srcOrd="6" destOrd="0" presId="urn:microsoft.com/office/officeart/2005/8/layout/process1"/>
    <dgm:cxn modelId="{3ABE2364-A421-47C5-8C77-EFE39C877F6E}" type="presParOf" srcId="{A746E948-401F-4F10-87E8-2B5153C53043}" destId="{14E45517-F54E-49E2-B203-6A7E68A1427A}" srcOrd="7" destOrd="0" presId="urn:microsoft.com/office/officeart/2005/8/layout/process1"/>
    <dgm:cxn modelId="{30CAF380-0CE9-4B7E-9BC7-436BE075A858}" type="presParOf" srcId="{14E45517-F54E-49E2-B203-6A7E68A1427A}" destId="{C80C5759-3C73-47AA-937C-A3D2A0E02A19}" srcOrd="0" destOrd="0" presId="urn:microsoft.com/office/officeart/2005/8/layout/process1"/>
    <dgm:cxn modelId="{9DDA04D9-E242-496F-B693-3C3B3F711235}" type="presParOf" srcId="{A746E948-401F-4F10-87E8-2B5153C53043}" destId="{A29E6887-1F4A-47BD-AEB1-0BB54E4A7A4A}"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C2F3E6-673B-4D80-85A4-EE6E78594E5A}">
      <dsp:nvSpPr>
        <dsp:cNvPr id="0" name=""/>
        <dsp:cNvSpPr/>
      </dsp:nvSpPr>
      <dsp:spPr>
        <a:xfrm>
          <a:off x="5055" y="2584177"/>
          <a:ext cx="1567206" cy="1689644"/>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Objectives</a:t>
          </a:r>
          <a:endParaRPr lang="en-US" sz="1800" kern="1200" dirty="0"/>
        </a:p>
      </dsp:txBody>
      <dsp:txXfrm>
        <a:off x="50957" y="2630079"/>
        <a:ext cx="1475402" cy="1597840"/>
      </dsp:txXfrm>
    </dsp:sp>
    <dsp:sp modelId="{D1BF1558-2EC5-4898-94D1-A1BAF2011F6D}">
      <dsp:nvSpPr>
        <dsp:cNvPr id="0" name=""/>
        <dsp:cNvSpPr/>
      </dsp:nvSpPr>
      <dsp:spPr>
        <a:xfrm>
          <a:off x="1728982" y="3234665"/>
          <a:ext cx="332247" cy="388667"/>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1728982" y="3312398"/>
        <a:ext cx="232573" cy="233201"/>
      </dsp:txXfrm>
    </dsp:sp>
    <dsp:sp modelId="{134C862E-DE9C-4C39-A2EF-D86A652BF8A6}">
      <dsp:nvSpPr>
        <dsp:cNvPr id="0" name=""/>
        <dsp:cNvSpPr/>
      </dsp:nvSpPr>
      <dsp:spPr>
        <a:xfrm>
          <a:off x="2199144" y="2584177"/>
          <a:ext cx="1567206" cy="1689644"/>
        </a:xfrm>
        <a:prstGeom prst="roundRect">
          <a:avLst>
            <a:gd name="adj" fmla="val 100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Research</a:t>
          </a:r>
          <a:endParaRPr lang="en-US" sz="1800" kern="1200" dirty="0"/>
        </a:p>
      </dsp:txBody>
      <dsp:txXfrm>
        <a:off x="2245046" y="2630079"/>
        <a:ext cx="1475402" cy="1597840"/>
      </dsp:txXfrm>
    </dsp:sp>
    <dsp:sp modelId="{9E5CCBD2-9060-4918-A4A6-F910A36148A5}">
      <dsp:nvSpPr>
        <dsp:cNvPr id="0" name=""/>
        <dsp:cNvSpPr/>
      </dsp:nvSpPr>
      <dsp:spPr>
        <a:xfrm>
          <a:off x="3923072" y="3234665"/>
          <a:ext cx="332247" cy="388667"/>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923072" y="3312398"/>
        <a:ext cx="232573" cy="233201"/>
      </dsp:txXfrm>
    </dsp:sp>
    <dsp:sp modelId="{EAFCBB8F-8F58-4EDE-B024-DC11A88786D8}">
      <dsp:nvSpPr>
        <dsp:cNvPr id="0" name=""/>
        <dsp:cNvSpPr/>
      </dsp:nvSpPr>
      <dsp:spPr>
        <a:xfrm>
          <a:off x="4393234" y="2584177"/>
          <a:ext cx="1567206" cy="1689644"/>
        </a:xfrm>
        <a:prstGeom prst="roundRect">
          <a:avLst>
            <a:gd name="adj" fmla="val 1000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Game Structure, Scenario, Rules, and Roles Development</a:t>
          </a:r>
          <a:endParaRPr lang="en-US" sz="1800" kern="1200" dirty="0"/>
        </a:p>
      </dsp:txBody>
      <dsp:txXfrm>
        <a:off x="4439136" y="2630079"/>
        <a:ext cx="1475402" cy="1597840"/>
      </dsp:txXfrm>
    </dsp:sp>
    <dsp:sp modelId="{629DECDB-09E2-4B44-8B39-6C06ADE62BC5}">
      <dsp:nvSpPr>
        <dsp:cNvPr id="0" name=""/>
        <dsp:cNvSpPr/>
      </dsp:nvSpPr>
      <dsp:spPr>
        <a:xfrm>
          <a:off x="6117161" y="3234665"/>
          <a:ext cx="332247" cy="388667"/>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6117161" y="3312398"/>
        <a:ext cx="232573" cy="233201"/>
      </dsp:txXfrm>
    </dsp:sp>
    <dsp:sp modelId="{241C4CAB-5641-4AAE-BE9E-18E450EB517D}">
      <dsp:nvSpPr>
        <dsp:cNvPr id="0" name=""/>
        <dsp:cNvSpPr/>
      </dsp:nvSpPr>
      <dsp:spPr>
        <a:xfrm>
          <a:off x="6587323" y="2584177"/>
          <a:ext cx="1567206" cy="1689644"/>
        </a:xfrm>
        <a:prstGeom prst="roundRect">
          <a:avLst>
            <a:gd name="adj" fmla="val 10000"/>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Game Execution</a:t>
          </a:r>
          <a:endParaRPr lang="en-US" sz="1800" kern="1200" dirty="0"/>
        </a:p>
      </dsp:txBody>
      <dsp:txXfrm>
        <a:off x="6633225" y="2630079"/>
        <a:ext cx="1475402" cy="1597840"/>
      </dsp:txXfrm>
    </dsp:sp>
    <dsp:sp modelId="{14E45517-F54E-49E2-B203-6A7E68A1427A}">
      <dsp:nvSpPr>
        <dsp:cNvPr id="0" name=""/>
        <dsp:cNvSpPr/>
      </dsp:nvSpPr>
      <dsp:spPr>
        <a:xfrm>
          <a:off x="8311250" y="3234665"/>
          <a:ext cx="332247" cy="388667"/>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8311250" y="3312398"/>
        <a:ext cx="232573" cy="233201"/>
      </dsp:txXfrm>
    </dsp:sp>
    <dsp:sp modelId="{A29E6887-1F4A-47BD-AEB1-0BB54E4A7A4A}">
      <dsp:nvSpPr>
        <dsp:cNvPr id="0" name=""/>
        <dsp:cNvSpPr/>
      </dsp:nvSpPr>
      <dsp:spPr>
        <a:xfrm>
          <a:off x="8781412" y="2584177"/>
          <a:ext cx="1567206" cy="1689644"/>
        </a:xfrm>
        <a:prstGeom prst="roundRect">
          <a:avLst>
            <a:gd name="adj" fmla="val 10000"/>
          </a:avLst>
        </a:prstGeom>
        <a:solidFill>
          <a:schemeClr val="accent6">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Post Game Analysis</a:t>
          </a:r>
          <a:endParaRPr lang="en-US" sz="1800" kern="1200" dirty="0"/>
        </a:p>
      </dsp:txBody>
      <dsp:txXfrm>
        <a:off x="8827314" y="2630079"/>
        <a:ext cx="1475402" cy="159784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56BBCEA-BFE5-934D-89B2-4CE5A13E7954}" type="datetimeFigureOut">
              <a:rPr lang="en-US" smtClean="0"/>
              <a:t>2/13/2015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6D19ECB-DB2B-C04B-B4CF-95835590C493}" type="slidenum">
              <a:rPr lang="en-US" smtClean="0"/>
              <a:t>‹#›</a:t>
            </a:fld>
            <a:endParaRPr lang="en-US"/>
          </a:p>
        </p:txBody>
      </p:sp>
    </p:spTree>
    <p:extLst>
      <p:ext uri="{BB962C8B-B14F-4D97-AF65-F5344CB8AC3E}">
        <p14:creationId xmlns:p14="http://schemas.microsoft.com/office/powerpoint/2010/main" val="20696190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7FEF3F-B226-CC45-AB33-00FA428CEA35}" type="datetimeFigureOut">
              <a:rPr lang="en-US" smtClean="0"/>
              <a:t>2/13/2015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E39563-E90B-8B4C-8DA4-0EE5CE03DA2F}" type="slidenum">
              <a:rPr lang="en-US" smtClean="0"/>
              <a:t>‹#›</a:t>
            </a:fld>
            <a:endParaRPr lang="en-US"/>
          </a:p>
        </p:txBody>
      </p:sp>
    </p:spTree>
    <p:extLst>
      <p:ext uri="{BB962C8B-B14F-4D97-AF65-F5344CB8AC3E}">
        <p14:creationId xmlns:p14="http://schemas.microsoft.com/office/powerpoint/2010/main" val="409091013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E39563-E90B-8B4C-8DA4-0EE5CE03DA2F}" type="slidenum">
              <a:rPr lang="en-US" smtClean="0"/>
              <a:t>1</a:t>
            </a:fld>
            <a:endParaRPr lang="en-US"/>
          </a:p>
        </p:txBody>
      </p:sp>
    </p:spTree>
    <p:extLst>
      <p:ext uri="{BB962C8B-B14F-4D97-AF65-F5344CB8AC3E}">
        <p14:creationId xmlns:p14="http://schemas.microsoft.com/office/powerpoint/2010/main" val="124043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5546730-9F75-42EF-A755-2AFAF761DDD8}" type="datetime1">
              <a:rPr lang="en-US" smtClean="0"/>
              <a:t>2/13/2015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1200"/>
            </a:lvl1pPr>
          </a:lstStyle>
          <a:p>
            <a:fld id="{57DC6C3E-8615-4EB7-8708-52DD17BC6C6C}" type="slidenum">
              <a:rPr lang="en-US" smtClean="0"/>
              <a:pPr/>
              <a:t>‹#›</a:t>
            </a:fld>
            <a:endParaRPr lang="en-US"/>
          </a:p>
        </p:txBody>
      </p:sp>
    </p:spTree>
    <p:extLst>
      <p:ext uri="{BB962C8B-B14F-4D97-AF65-F5344CB8AC3E}">
        <p14:creationId xmlns:p14="http://schemas.microsoft.com/office/powerpoint/2010/main" val="754520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00E705-BB94-4F7E-A8EF-4A8407AA4A9D}" type="datetime1">
              <a:rPr lang="en-US" smtClean="0"/>
              <a:t>2/13/2015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DC6C3E-8615-4EB7-8708-52DD17BC6C6C}" type="slidenum">
              <a:rPr lang="en-US" smtClean="0"/>
              <a:t>‹#›</a:t>
            </a:fld>
            <a:endParaRPr lang="en-US"/>
          </a:p>
        </p:txBody>
      </p:sp>
    </p:spTree>
    <p:extLst>
      <p:ext uri="{BB962C8B-B14F-4D97-AF65-F5344CB8AC3E}">
        <p14:creationId xmlns:p14="http://schemas.microsoft.com/office/powerpoint/2010/main" val="3494219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5A8401-A8BF-4DBD-BA87-39BCA6974F37}" type="datetime1">
              <a:rPr lang="en-US" smtClean="0"/>
              <a:t>2/13/2015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DC6C3E-8615-4EB7-8708-52DD17BC6C6C}" type="slidenum">
              <a:rPr lang="en-US" smtClean="0"/>
              <a:t>‹#›</a:t>
            </a:fld>
            <a:endParaRPr lang="en-US"/>
          </a:p>
        </p:txBody>
      </p:sp>
    </p:spTree>
    <p:extLst>
      <p:ext uri="{BB962C8B-B14F-4D97-AF65-F5344CB8AC3E}">
        <p14:creationId xmlns:p14="http://schemas.microsoft.com/office/powerpoint/2010/main" val="1963027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CAE8B3-5967-421A-9BBB-8B7F07919811}" type="datetime1">
              <a:rPr lang="en-US" smtClean="0"/>
              <a:t>2/13/2015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DC6C3E-8615-4EB7-8708-52DD17BC6C6C}" type="slidenum">
              <a:rPr lang="en-US" smtClean="0"/>
              <a:t>‹#›</a:t>
            </a:fld>
            <a:endParaRPr lang="en-US"/>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702771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FF4264-A0A2-4993-A8C8-8AFF3694EEE3}" type="datetime1">
              <a:rPr lang="en-US" smtClean="0"/>
              <a:t>2/13/2015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DC6C3E-8615-4EB7-8708-52DD17BC6C6C}" type="slidenum">
              <a:rPr lang="en-US" smtClean="0"/>
              <a:t>‹#›</a:t>
            </a:fld>
            <a:endParaRPr lang="en-US"/>
          </a:p>
        </p:txBody>
      </p:sp>
    </p:spTree>
    <p:extLst>
      <p:ext uri="{BB962C8B-B14F-4D97-AF65-F5344CB8AC3E}">
        <p14:creationId xmlns:p14="http://schemas.microsoft.com/office/powerpoint/2010/main" val="25366195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C0865CDE-F322-430C-AEB5-14A688BC1D9D}" type="datetime1">
              <a:rPr lang="en-US" smtClean="0"/>
              <a:t>2/13/2015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DC6C3E-8615-4EB7-8708-52DD17BC6C6C}" type="slidenum">
              <a:rPr lang="en-US" smtClean="0"/>
              <a:t>‹#›</a:t>
            </a:fld>
            <a:endParaRPr lang="en-US"/>
          </a:p>
        </p:txBody>
      </p:sp>
    </p:spTree>
    <p:extLst>
      <p:ext uri="{BB962C8B-B14F-4D97-AF65-F5344CB8AC3E}">
        <p14:creationId xmlns:p14="http://schemas.microsoft.com/office/powerpoint/2010/main" val="3905050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E7CA3C4-95B4-4397-98B5-FBE8DEA7B333}" type="datetime1">
              <a:rPr lang="en-US" smtClean="0"/>
              <a:t>2/13/2015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DC6C3E-8615-4EB7-8708-52DD17BC6C6C}" type="slidenum">
              <a:rPr lang="en-US" smtClean="0"/>
              <a:t>‹#›</a:t>
            </a:fld>
            <a:endParaRPr lang="en-US"/>
          </a:p>
        </p:txBody>
      </p:sp>
    </p:spTree>
    <p:extLst>
      <p:ext uri="{BB962C8B-B14F-4D97-AF65-F5344CB8AC3E}">
        <p14:creationId xmlns:p14="http://schemas.microsoft.com/office/powerpoint/2010/main" val="15099426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E9C95E-86EE-4161-ADE1-528B5BE5CBFF}" type="datetime1">
              <a:rPr lang="en-US" smtClean="0"/>
              <a:t>2/13/2015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DC6C3E-8615-4EB7-8708-52DD17BC6C6C}" type="slidenum">
              <a:rPr lang="en-US" smtClean="0"/>
              <a:t>‹#›</a:t>
            </a:fld>
            <a:endParaRPr lang="en-US"/>
          </a:p>
        </p:txBody>
      </p:sp>
    </p:spTree>
    <p:extLst>
      <p:ext uri="{BB962C8B-B14F-4D97-AF65-F5344CB8AC3E}">
        <p14:creationId xmlns:p14="http://schemas.microsoft.com/office/powerpoint/2010/main" val="4073377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87C37D6-A763-4D5B-B892-C65A8410C36C}" type="datetime1">
              <a:rPr lang="en-US" smtClean="0"/>
              <a:t>2/13/2015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DC6C3E-8615-4EB7-8708-52DD17BC6C6C}" type="slidenum">
              <a:rPr lang="en-US" smtClean="0"/>
              <a:t>‹#›</a:t>
            </a:fld>
            <a:endParaRPr lang="en-US"/>
          </a:p>
        </p:txBody>
      </p:sp>
    </p:spTree>
    <p:extLst>
      <p:ext uri="{BB962C8B-B14F-4D97-AF65-F5344CB8AC3E}">
        <p14:creationId xmlns:p14="http://schemas.microsoft.com/office/powerpoint/2010/main" val="1035124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79DDEE-70D7-444D-A8E5-2DA3D0DDD09B}" type="datetime1">
              <a:rPr lang="en-US" smtClean="0"/>
              <a:t>2/13/2015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57DC6C3E-8615-4EB7-8708-52DD17BC6C6C}" type="slidenum">
              <a:rPr lang="en-US" smtClean="0"/>
              <a:pPr/>
              <a:t>‹#›</a:t>
            </a:fld>
            <a:endParaRPr lang="en-US" dirty="0"/>
          </a:p>
        </p:txBody>
      </p:sp>
    </p:spTree>
    <p:extLst>
      <p:ext uri="{BB962C8B-B14F-4D97-AF65-F5344CB8AC3E}">
        <p14:creationId xmlns:p14="http://schemas.microsoft.com/office/powerpoint/2010/main" val="2858440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655A7A-7C29-49DB-B769-FC9ED4C97721}" type="datetime1">
              <a:rPr lang="en-US" smtClean="0"/>
              <a:t>2/13/2015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DC6C3E-8615-4EB7-8708-52DD17BC6C6C}" type="slidenum">
              <a:rPr lang="en-US" smtClean="0"/>
              <a:t>‹#›</a:t>
            </a:fld>
            <a:endParaRPr lang="en-US"/>
          </a:p>
        </p:txBody>
      </p:sp>
    </p:spTree>
    <p:extLst>
      <p:ext uri="{BB962C8B-B14F-4D97-AF65-F5344CB8AC3E}">
        <p14:creationId xmlns:p14="http://schemas.microsoft.com/office/powerpoint/2010/main" val="3086030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B5F116-2974-4546-9071-26BABD11F25C}" type="datetime1">
              <a:rPr lang="en-US" smtClean="0"/>
              <a:t>2/13/2015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DC6C3E-8615-4EB7-8708-52DD17BC6C6C}" type="slidenum">
              <a:rPr lang="en-US" smtClean="0"/>
              <a:t>‹#›</a:t>
            </a:fld>
            <a:endParaRPr lang="en-US"/>
          </a:p>
        </p:txBody>
      </p:sp>
    </p:spTree>
    <p:extLst>
      <p:ext uri="{BB962C8B-B14F-4D97-AF65-F5344CB8AC3E}">
        <p14:creationId xmlns:p14="http://schemas.microsoft.com/office/powerpoint/2010/main" val="360192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1F249CF-7008-465C-A85C-06C69FDF42F2}" type="datetime1">
              <a:rPr lang="en-US" smtClean="0"/>
              <a:t>2/13/2015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DC6C3E-8615-4EB7-8708-52DD17BC6C6C}" type="slidenum">
              <a:rPr lang="en-US" smtClean="0"/>
              <a:t>‹#›</a:t>
            </a:fld>
            <a:endParaRPr lang="en-US"/>
          </a:p>
        </p:txBody>
      </p:sp>
    </p:spTree>
    <p:extLst>
      <p:ext uri="{BB962C8B-B14F-4D97-AF65-F5344CB8AC3E}">
        <p14:creationId xmlns:p14="http://schemas.microsoft.com/office/powerpoint/2010/main" val="494713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99C9FC5-EE17-4B25-9B97-1A44747DDCF4}" type="datetime1">
              <a:rPr lang="en-US" smtClean="0"/>
              <a:t>2/13/2015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DC6C3E-8615-4EB7-8708-52DD17BC6C6C}" type="slidenum">
              <a:rPr lang="en-US" smtClean="0"/>
              <a:t>‹#›</a:t>
            </a:fld>
            <a:endParaRPr lang="en-US"/>
          </a:p>
        </p:txBody>
      </p:sp>
    </p:spTree>
    <p:extLst>
      <p:ext uri="{BB962C8B-B14F-4D97-AF65-F5344CB8AC3E}">
        <p14:creationId xmlns:p14="http://schemas.microsoft.com/office/powerpoint/2010/main" val="2833288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C3C411-D551-4BBC-AD72-F25DB31B82EA}" type="datetime1">
              <a:rPr lang="en-US" smtClean="0"/>
              <a:t>2/13/2015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DC6C3E-8615-4EB7-8708-52DD17BC6C6C}" type="slidenum">
              <a:rPr lang="en-US" smtClean="0"/>
              <a:t>‹#›</a:t>
            </a:fld>
            <a:endParaRPr lang="en-US"/>
          </a:p>
        </p:txBody>
      </p:sp>
    </p:spTree>
    <p:extLst>
      <p:ext uri="{BB962C8B-B14F-4D97-AF65-F5344CB8AC3E}">
        <p14:creationId xmlns:p14="http://schemas.microsoft.com/office/powerpoint/2010/main" val="2153069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CCDD60-EAE6-46F6-9CA0-712430D57057}" type="datetime1">
              <a:rPr lang="en-US" smtClean="0"/>
              <a:t>2/13/2015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DC6C3E-8615-4EB7-8708-52DD17BC6C6C}" type="slidenum">
              <a:rPr lang="en-US" smtClean="0"/>
              <a:t>‹#›</a:t>
            </a:fld>
            <a:endParaRPr lang="en-US"/>
          </a:p>
        </p:txBody>
      </p:sp>
    </p:spTree>
    <p:extLst>
      <p:ext uri="{BB962C8B-B14F-4D97-AF65-F5344CB8AC3E}">
        <p14:creationId xmlns:p14="http://schemas.microsoft.com/office/powerpoint/2010/main" val="324123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D416BD-79A2-4F10-B183-431E0F21A020}" type="datetime1">
              <a:rPr lang="en-US" smtClean="0"/>
              <a:t>2/13/2015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DC6C3E-8615-4EB7-8708-52DD17BC6C6C}" type="slidenum">
              <a:rPr lang="en-US" smtClean="0"/>
              <a:t>‹#›</a:t>
            </a:fld>
            <a:endParaRPr lang="en-US"/>
          </a:p>
        </p:txBody>
      </p:sp>
    </p:spTree>
    <p:extLst>
      <p:ext uri="{BB962C8B-B14F-4D97-AF65-F5344CB8AC3E}">
        <p14:creationId xmlns:p14="http://schemas.microsoft.com/office/powerpoint/2010/main" val="3607242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userDrawn="1"/>
        </p:nvSpPr>
        <p:spPr>
          <a:xfrm>
            <a:off x="0" y="5883275"/>
            <a:ext cx="12192000" cy="36512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F39E11C0-9D84-46C0-A14D-414904E1D183}" type="datetime1">
              <a:rPr lang="en-US" smtClean="0"/>
              <a:t>2/13/2015</a:t>
            </a:fld>
            <a:endParaRPr lang="en-US"/>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2000">
                <a:solidFill>
                  <a:schemeClr val="bg1"/>
                </a:solidFill>
                <a:effectLst>
                  <a:outerShdw blurRad="50800" dist="38100" dir="2700000" algn="tl" rotWithShape="0">
                    <a:schemeClr val="bg1">
                      <a:alpha val="43000"/>
                    </a:schemeClr>
                  </a:outerShdw>
                </a:effectLst>
              </a:defRPr>
            </a:lvl1pPr>
          </a:lstStyle>
          <a:p>
            <a:fld id="{57DC6C3E-8615-4EB7-8708-52DD17BC6C6C}" type="slidenum">
              <a:rPr lang="en-US" smtClean="0"/>
              <a:pPr/>
              <a:t>‹#›</a:t>
            </a:fld>
            <a:endParaRPr lang="en-US" dirty="0"/>
          </a:p>
        </p:txBody>
      </p:sp>
    </p:spTree>
    <p:extLst>
      <p:ext uri="{BB962C8B-B14F-4D97-AF65-F5344CB8AC3E}">
        <p14:creationId xmlns:p14="http://schemas.microsoft.com/office/powerpoint/2010/main" val="572543255"/>
      </p:ext>
    </p:extLst>
  </p:cSld>
  <p:clrMap bg1="dk1" tx1="lt1" bg2="dk2" tx2="lt2" accent1="accent1" accent2="accent2" accent3="accent3" accent4="accent4" accent5="accent5" accent6="accent6" hlink="hlink" folHlink="folHlink"/>
  <p:sldLayoutIdLst>
    <p:sldLayoutId id="2147484264" r:id="rId1"/>
    <p:sldLayoutId id="2147484265" r:id="rId2"/>
    <p:sldLayoutId id="2147484266" r:id="rId3"/>
    <p:sldLayoutId id="2147484267" r:id="rId4"/>
    <p:sldLayoutId id="2147484268" r:id="rId5"/>
    <p:sldLayoutId id="2147484269" r:id="rId6"/>
    <p:sldLayoutId id="2147484270" r:id="rId7"/>
    <p:sldLayoutId id="2147484271" r:id="rId8"/>
    <p:sldLayoutId id="2147484272" r:id="rId9"/>
    <p:sldLayoutId id="2147484273" r:id="rId10"/>
    <p:sldLayoutId id="2147484274" r:id="rId11"/>
    <p:sldLayoutId id="2147484275" r:id="rId12"/>
    <p:sldLayoutId id="2147484276" r:id="rId13"/>
    <p:sldLayoutId id="2147484277" r:id="rId14"/>
    <p:sldLayoutId id="2147484278" r:id="rId15"/>
    <p:sldLayoutId id="2147484279" r:id="rId16"/>
    <p:sldLayoutId id="2147484280" r:id="rId17"/>
  </p:sldLayoutIdLst>
  <p:hf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Methods of Social Inquiry </a:t>
            </a:r>
            <a:br>
              <a:rPr lang="en-US" dirty="0" smtClean="0"/>
            </a:br>
            <a:r>
              <a:rPr lang="en-US" dirty="0" smtClean="0"/>
              <a:t>for Game Design:</a:t>
            </a:r>
            <a:endParaRPr lang="en-US" dirty="0"/>
          </a:p>
        </p:txBody>
      </p:sp>
      <p:sp>
        <p:nvSpPr>
          <p:cNvPr id="3" name="Subtitle 2"/>
          <p:cNvSpPr>
            <a:spLocks noGrp="1"/>
          </p:cNvSpPr>
          <p:nvPr>
            <p:ph type="subTitle" idx="1"/>
          </p:nvPr>
        </p:nvSpPr>
        <p:spPr/>
        <p:txBody>
          <a:bodyPr>
            <a:normAutofit/>
          </a:bodyPr>
          <a:lstStyle/>
          <a:p>
            <a:r>
              <a:rPr lang="en-US" sz="3200" dirty="0" smtClean="0"/>
              <a:t>Some Initial Thoughts</a:t>
            </a:r>
            <a:endParaRPr lang="en-US" sz="3200" dirty="0"/>
          </a:p>
        </p:txBody>
      </p:sp>
      <p:sp>
        <p:nvSpPr>
          <p:cNvPr id="4" name="TextBox 3"/>
          <p:cNvSpPr txBox="1"/>
          <p:nvPr/>
        </p:nvSpPr>
        <p:spPr>
          <a:xfrm>
            <a:off x="412091" y="4804075"/>
            <a:ext cx="3778786" cy="923330"/>
          </a:xfrm>
          <a:prstGeom prst="rect">
            <a:avLst/>
          </a:prstGeom>
          <a:noFill/>
        </p:spPr>
        <p:txBody>
          <a:bodyPr wrap="square" rtlCol="0">
            <a:spAutoFit/>
          </a:bodyPr>
          <a:lstStyle/>
          <a:p>
            <a:r>
              <a:rPr lang="en-US" dirty="0" smtClean="0">
                <a:solidFill>
                  <a:schemeClr val="tx2"/>
                </a:solidFill>
              </a:rPr>
              <a:t>Elizabeth “Ellie” Bartels</a:t>
            </a:r>
          </a:p>
          <a:p>
            <a:r>
              <a:rPr lang="en-US" dirty="0" smtClean="0">
                <a:solidFill>
                  <a:schemeClr val="tx2"/>
                </a:solidFill>
              </a:rPr>
              <a:t>Senior Associate, </a:t>
            </a:r>
            <a:r>
              <a:rPr lang="en-US" dirty="0" err="1" smtClean="0">
                <a:solidFill>
                  <a:schemeClr val="tx2"/>
                </a:solidFill>
              </a:rPr>
              <a:t>Caerus</a:t>
            </a:r>
            <a:r>
              <a:rPr lang="en-US" dirty="0" smtClean="0">
                <a:solidFill>
                  <a:schemeClr val="tx2"/>
                </a:solidFill>
              </a:rPr>
              <a:t> Associates</a:t>
            </a:r>
          </a:p>
          <a:p>
            <a:r>
              <a:rPr lang="en-US" dirty="0" smtClean="0">
                <a:solidFill>
                  <a:schemeClr val="tx2"/>
                </a:solidFill>
              </a:rPr>
              <a:t>ebartels@caerusassociates.com</a:t>
            </a:r>
            <a:endParaRPr lang="en-US" dirty="0">
              <a:solidFill>
                <a:schemeClr val="tx2"/>
              </a:solidFill>
            </a:endParaRPr>
          </a:p>
        </p:txBody>
      </p:sp>
      <p:sp>
        <p:nvSpPr>
          <p:cNvPr id="11" name="Slide Number Placeholder 10"/>
          <p:cNvSpPr>
            <a:spLocks noGrp="1"/>
          </p:cNvSpPr>
          <p:nvPr>
            <p:ph type="sldNum" sz="quarter" idx="12"/>
          </p:nvPr>
        </p:nvSpPr>
        <p:spPr/>
        <p:txBody>
          <a:bodyPr/>
          <a:lstStyle/>
          <a:p>
            <a:fld id="{57DC6C3E-8615-4EB7-8708-52DD17BC6C6C}" type="slidenum">
              <a:rPr lang="en-US" smtClean="0"/>
              <a:t>1</a:t>
            </a:fld>
            <a:endParaRPr lang="en-US" dirty="0"/>
          </a:p>
        </p:txBody>
      </p:sp>
      <p:sp>
        <p:nvSpPr>
          <p:cNvPr id="12" name="Rectangle 11"/>
          <p:cNvSpPr/>
          <p:nvPr/>
        </p:nvSpPr>
        <p:spPr>
          <a:xfrm>
            <a:off x="0" y="5888830"/>
            <a:ext cx="2428875" cy="365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440781" y="5888830"/>
            <a:ext cx="2428875" cy="36512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4" name="Rectangle 13"/>
          <p:cNvSpPr/>
          <p:nvPr/>
        </p:nvSpPr>
        <p:spPr>
          <a:xfrm>
            <a:off x="4881562" y="5888830"/>
            <a:ext cx="2428875" cy="36512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5" name="Rectangle 14"/>
          <p:cNvSpPr/>
          <p:nvPr/>
        </p:nvSpPr>
        <p:spPr>
          <a:xfrm>
            <a:off x="7322343" y="5888830"/>
            <a:ext cx="2428875" cy="365125"/>
          </a:xfrm>
          <a:prstGeom prst="rect">
            <a:avLst/>
          </a:prstGeom>
          <a:solidFill>
            <a:schemeClr val="accent4">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6" name="Rectangle 15"/>
          <p:cNvSpPr/>
          <p:nvPr/>
        </p:nvSpPr>
        <p:spPr>
          <a:xfrm>
            <a:off x="9763125" y="5888830"/>
            <a:ext cx="2428875" cy="3651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67353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Gaming in Social Science</a:t>
            </a:r>
            <a:endParaRPr lang="en-US" dirty="0"/>
          </a:p>
        </p:txBody>
      </p:sp>
      <p:sp>
        <p:nvSpPr>
          <p:cNvPr id="3" name="Content Placeholder 2"/>
          <p:cNvSpPr>
            <a:spLocks noGrp="1"/>
          </p:cNvSpPr>
          <p:nvPr>
            <p:ph idx="1"/>
          </p:nvPr>
        </p:nvSpPr>
        <p:spPr/>
        <p:txBody>
          <a:bodyPr>
            <a:noAutofit/>
          </a:bodyPr>
          <a:lstStyle/>
          <a:p>
            <a:r>
              <a:rPr lang="en-US" sz="2800" dirty="0" smtClean="0"/>
              <a:t>Gaming is used by some social scientists, but generally as a pedagogical tool (ex. </a:t>
            </a:r>
            <a:r>
              <a:rPr lang="en-US" sz="2800" dirty="0" err="1" smtClean="0"/>
              <a:t>Asal</a:t>
            </a:r>
            <a:r>
              <a:rPr lang="en-US" sz="2800" dirty="0" smtClean="0"/>
              <a:t> and </a:t>
            </a:r>
            <a:r>
              <a:rPr lang="en-US" sz="2800" dirty="0" err="1" smtClean="0"/>
              <a:t>Brynen</a:t>
            </a:r>
            <a:r>
              <a:rPr lang="en-US" sz="2800" dirty="0" smtClean="0"/>
              <a:t>) or as part of experimental treatment (ex. </a:t>
            </a:r>
            <a:r>
              <a:rPr lang="en-US" sz="2800" dirty="0" err="1" smtClean="0"/>
              <a:t>McDerrmott</a:t>
            </a:r>
            <a:r>
              <a:rPr lang="en-US" sz="2800" dirty="0" smtClean="0"/>
              <a:t>)</a:t>
            </a:r>
          </a:p>
          <a:p>
            <a:pPr marL="648900" lvl="2" indent="-306000"/>
            <a:r>
              <a:rPr lang="en-US" sz="2400" dirty="0"/>
              <a:t>Use is limited by </a:t>
            </a:r>
            <a:r>
              <a:rPr lang="en-US" sz="2400" dirty="0" smtClean="0"/>
              <a:t>perceived lack of rigor</a:t>
            </a:r>
            <a:endParaRPr lang="en-US" sz="2800" dirty="0"/>
          </a:p>
          <a:p>
            <a:r>
              <a:rPr lang="en-US" sz="2800" dirty="0" smtClean="0"/>
              <a:t>Game theory related, but often too simplified to do more than point to abstract types of systems (ex. Axelrod)</a:t>
            </a:r>
          </a:p>
          <a:p>
            <a:r>
              <a:rPr lang="en-US" sz="2800" dirty="0" smtClean="0"/>
              <a:t>Very </a:t>
            </a:r>
            <a:r>
              <a:rPr lang="en-US" sz="2800" dirty="0"/>
              <a:t>limited published work </a:t>
            </a:r>
            <a:r>
              <a:rPr lang="en-US" sz="2800" dirty="0" smtClean="0"/>
              <a:t>situating gaming among other techniques at a theoretical level </a:t>
            </a:r>
            <a:endParaRPr lang="en-US" sz="2800" dirty="0"/>
          </a:p>
          <a:p>
            <a:endParaRPr lang="en-US" sz="2800" dirty="0" smtClean="0"/>
          </a:p>
        </p:txBody>
      </p:sp>
      <p:sp>
        <p:nvSpPr>
          <p:cNvPr id="9" name="Slide Number Placeholder 8"/>
          <p:cNvSpPr>
            <a:spLocks noGrp="1"/>
          </p:cNvSpPr>
          <p:nvPr>
            <p:ph type="sldNum" sz="quarter" idx="12"/>
          </p:nvPr>
        </p:nvSpPr>
        <p:spPr/>
        <p:txBody>
          <a:bodyPr/>
          <a:lstStyle/>
          <a:p>
            <a:fld id="{57DC6C3E-8615-4EB7-8708-52DD17BC6C6C}" type="slidenum">
              <a:rPr lang="en-US" smtClean="0"/>
              <a:t>10</a:t>
            </a:fld>
            <a:endParaRPr lang="en-US"/>
          </a:p>
        </p:txBody>
      </p:sp>
      <p:sp>
        <p:nvSpPr>
          <p:cNvPr id="10" name="Rectangle 9"/>
          <p:cNvSpPr/>
          <p:nvPr/>
        </p:nvSpPr>
        <p:spPr>
          <a:xfrm>
            <a:off x="4881562" y="5888830"/>
            <a:ext cx="2428875" cy="36512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565311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Science in Gaming</a:t>
            </a:r>
            <a:endParaRPr lang="en-US" dirty="0"/>
          </a:p>
        </p:txBody>
      </p:sp>
      <p:sp>
        <p:nvSpPr>
          <p:cNvPr id="3" name="Content Placeholder 2"/>
          <p:cNvSpPr>
            <a:spLocks noGrp="1"/>
          </p:cNvSpPr>
          <p:nvPr>
            <p:ph idx="1"/>
          </p:nvPr>
        </p:nvSpPr>
        <p:spPr/>
        <p:txBody>
          <a:bodyPr>
            <a:normAutofit/>
          </a:bodyPr>
          <a:lstStyle/>
          <a:p>
            <a:r>
              <a:rPr lang="en-US" sz="2800" dirty="0" smtClean="0"/>
              <a:t>Social </a:t>
            </a:r>
            <a:r>
              <a:rPr lang="en-US" sz="2800" dirty="0"/>
              <a:t>science is used by some </a:t>
            </a:r>
            <a:r>
              <a:rPr lang="en-US" sz="2800" dirty="0" smtClean="0"/>
              <a:t>gamers, as a supplement to more standard gaming techniques (ex. Wong and Cobb, </a:t>
            </a:r>
            <a:r>
              <a:rPr lang="en-US" sz="2800" dirty="0" err="1" smtClean="0"/>
              <a:t>Brightman</a:t>
            </a:r>
            <a:r>
              <a:rPr lang="en-US" sz="2800" dirty="0" smtClean="0"/>
              <a:t>) </a:t>
            </a:r>
          </a:p>
          <a:p>
            <a:r>
              <a:rPr lang="en-US" sz="2800" dirty="0" smtClean="0"/>
              <a:t>Use of social science often linked to study of Irregular Warfare issues</a:t>
            </a:r>
          </a:p>
          <a:p>
            <a:r>
              <a:rPr lang="en-US" sz="2800" dirty="0" smtClean="0"/>
              <a:t>Limited </a:t>
            </a:r>
            <a:r>
              <a:rPr lang="en-US" sz="2800" dirty="0"/>
              <a:t>published work on applying </a:t>
            </a:r>
            <a:r>
              <a:rPr lang="en-US" sz="2800" dirty="0" smtClean="0"/>
              <a:t>social </a:t>
            </a:r>
            <a:r>
              <a:rPr lang="en-US" sz="2800" dirty="0"/>
              <a:t>science thinking to overarching game design </a:t>
            </a:r>
            <a:r>
              <a:rPr lang="en-US" sz="2800" dirty="0" smtClean="0"/>
              <a:t>(ex. </a:t>
            </a:r>
            <a:r>
              <a:rPr lang="en-US" sz="2800" dirty="0" err="1" smtClean="0"/>
              <a:t>McCown</a:t>
            </a:r>
            <a:r>
              <a:rPr lang="en-US" sz="2800" dirty="0"/>
              <a:t>, </a:t>
            </a:r>
            <a:r>
              <a:rPr lang="en-US" sz="2800" dirty="0" smtClean="0"/>
              <a:t>and Bartels, </a:t>
            </a:r>
            <a:r>
              <a:rPr lang="en-US" sz="2800" dirty="0" err="1" smtClean="0"/>
              <a:t>McCown</a:t>
            </a:r>
            <a:r>
              <a:rPr lang="en-US" sz="2800" dirty="0" smtClean="0"/>
              <a:t>, </a:t>
            </a:r>
            <a:r>
              <a:rPr lang="en-US" sz="2800" dirty="0"/>
              <a:t>and </a:t>
            </a:r>
            <a:r>
              <a:rPr lang="en-US" sz="2800" dirty="0" err="1"/>
              <a:t>Wilkie</a:t>
            </a:r>
            <a:r>
              <a:rPr lang="en-US" sz="2800" dirty="0"/>
              <a:t>)</a:t>
            </a:r>
          </a:p>
          <a:p>
            <a:endParaRPr lang="en-US" dirty="0"/>
          </a:p>
        </p:txBody>
      </p:sp>
      <p:sp>
        <p:nvSpPr>
          <p:cNvPr id="9" name="Slide Number Placeholder 8"/>
          <p:cNvSpPr>
            <a:spLocks noGrp="1"/>
          </p:cNvSpPr>
          <p:nvPr>
            <p:ph type="sldNum" sz="quarter" idx="12"/>
          </p:nvPr>
        </p:nvSpPr>
        <p:spPr/>
        <p:txBody>
          <a:bodyPr/>
          <a:lstStyle/>
          <a:p>
            <a:fld id="{57DC6C3E-8615-4EB7-8708-52DD17BC6C6C}" type="slidenum">
              <a:rPr lang="en-US" smtClean="0"/>
              <a:t>11</a:t>
            </a:fld>
            <a:endParaRPr lang="en-US"/>
          </a:p>
        </p:txBody>
      </p:sp>
      <p:sp>
        <p:nvSpPr>
          <p:cNvPr id="10" name="Rectangle 9"/>
          <p:cNvSpPr/>
          <p:nvPr/>
        </p:nvSpPr>
        <p:spPr>
          <a:xfrm>
            <a:off x="4881562" y="5888830"/>
            <a:ext cx="2428875" cy="36512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2754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Introduction to Social Science Approaches</a:t>
            </a:r>
            <a:endParaRPr lang="en-US" dirty="0"/>
          </a:p>
        </p:txBody>
      </p:sp>
      <p:sp>
        <p:nvSpPr>
          <p:cNvPr id="3" name="Content Placeholder 2"/>
          <p:cNvSpPr>
            <a:spLocks noGrp="1"/>
          </p:cNvSpPr>
          <p:nvPr>
            <p:ph idx="1"/>
          </p:nvPr>
        </p:nvSpPr>
        <p:spPr>
          <a:xfrm>
            <a:off x="913795" y="1722745"/>
            <a:ext cx="10353762" cy="4058751"/>
          </a:xfrm>
        </p:spPr>
        <p:txBody>
          <a:bodyPr>
            <a:noAutofit/>
          </a:bodyPr>
          <a:lstStyle/>
          <a:p>
            <a:r>
              <a:rPr lang="en-US" dirty="0" smtClean="0"/>
              <a:t>Limiting to </a:t>
            </a:r>
            <a:r>
              <a:rPr lang="en-US" dirty="0" err="1" smtClean="0"/>
              <a:t>neopositivist</a:t>
            </a:r>
            <a:r>
              <a:rPr lang="en-US" dirty="0" smtClean="0"/>
              <a:t> approaches  </a:t>
            </a:r>
          </a:p>
          <a:p>
            <a:r>
              <a:rPr lang="en-US" dirty="0" smtClean="0"/>
              <a:t>Three categories:</a:t>
            </a:r>
          </a:p>
          <a:p>
            <a:pPr lvl="1"/>
            <a:r>
              <a:rPr lang="en-US" dirty="0" smtClean="0"/>
              <a:t>Formal Models: Creation of theorized mechanism in artificial environment that can be compared to real world events</a:t>
            </a:r>
          </a:p>
          <a:p>
            <a:pPr lvl="1"/>
            <a:r>
              <a:rPr lang="en-US" dirty="0" smtClean="0"/>
              <a:t>Statistics: Measuring causal effect through correlation between large numbers of examples using quantitative measurements</a:t>
            </a:r>
          </a:p>
          <a:p>
            <a:pPr lvl="1"/>
            <a:r>
              <a:rPr lang="en-US" dirty="0" smtClean="0"/>
              <a:t>Case Studies: Measuring causal mechanism through tracing sequence of events across small number of rich qualitative examples</a:t>
            </a:r>
          </a:p>
          <a:p>
            <a:r>
              <a:rPr lang="en-US" dirty="0" smtClean="0"/>
              <a:t>All require: </a:t>
            </a:r>
            <a:r>
              <a:rPr lang="en-US" dirty="0"/>
              <a:t>D</a:t>
            </a:r>
            <a:r>
              <a:rPr lang="en-US" dirty="0" smtClean="0"/>
              <a:t>eveloping a logically consistent model, deriving observable implications, testing those observables in the real world, and using results of test to infer about world more broadly</a:t>
            </a:r>
          </a:p>
        </p:txBody>
      </p:sp>
      <p:sp>
        <p:nvSpPr>
          <p:cNvPr id="9" name="Slide Number Placeholder 8"/>
          <p:cNvSpPr>
            <a:spLocks noGrp="1"/>
          </p:cNvSpPr>
          <p:nvPr>
            <p:ph type="sldNum" sz="quarter" idx="12"/>
          </p:nvPr>
        </p:nvSpPr>
        <p:spPr/>
        <p:txBody>
          <a:bodyPr/>
          <a:lstStyle/>
          <a:p>
            <a:fld id="{57DC6C3E-8615-4EB7-8708-52DD17BC6C6C}" type="slidenum">
              <a:rPr lang="en-US" smtClean="0"/>
              <a:t>12</a:t>
            </a:fld>
            <a:endParaRPr lang="en-US"/>
          </a:p>
        </p:txBody>
      </p:sp>
      <p:sp>
        <p:nvSpPr>
          <p:cNvPr id="10" name="Rectangle 9"/>
          <p:cNvSpPr/>
          <p:nvPr/>
        </p:nvSpPr>
        <p:spPr>
          <a:xfrm>
            <a:off x="4881562" y="5888830"/>
            <a:ext cx="2428875" cy="36512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90584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Games and Case Studies</a:t>
            </a:r>
            <a:endParaRPr lang="en-US" dirty="0"/>
          </a:p>
        </p:txBody>
      </p:sp>
      <p:sp>
        <p:nvSpPr>
          <p:cNvPr id="3" name="Content Placeholder 2"/>
          <p:cNvSpPr>
            <a:spLocks noGrp="1"/>
          </p:cNvSpPr>
          <p:nvPr>
            <p:ph idx="1"/>
          </p:nvPr>
        </p:nvSpPr>
        <p:spPr>
          <a:xfrm>
            <a:off x="913795" y="1553547"/>
            <a:ext cx="10353762" cy="4058751"/>
          </a:xfrm>
        </p:spPr>
        <p:txBody>
          <a:bodyPr>
            <a:noAutofit/>
          </a:bodyPr>
          <a:lstStyle/>
          <a:p>
            <a:r>
              <a:rPr lang="en-US" sz="2400" dirty="0" smtClean="0"/>
              <a:t>Case studies a promising, but relatively untapped methodology for structure research of problem at a range of different levels of structure</a:t>
            </a:r>
          </a:p>
          <a:p>
            <a:r>
              <a:rPr lang="en-US" sz="2400" dirty="0" smtClean="0"/>
              <a:t>Appropriate to exploring complex causal relationships through structured, but flexible, approach</a:t>
            </a:r>
          </a:p>
          <a:p>
            <a:r>
              <a:rPr lang="en-US" sz="2400" dirty="0" smtClean="0"/>
              <a:t>Methodology supports not only theory testing, but also the emergence of new theories and variables over the course of research</a:t>
            </a:r>
          </a:p>
          <a:p>
            <a:r>
              <a:rPr lang="en-US" sz="2400" dirty="0" smtClean="0"/>
              <a:t>Primary Reference: Alexander George and Andrew Bennett, </a:t>
            </a:r>
            <a:r>
              <a:rPr lang="en-US" sz="2400" i="1" dirty="0" smtClean="0"/>
              <a:t>Case Studies and Theory Development in the Social Sciences</a:t>
            </a:r>
            <a:r>
              <a:rPr lang="en-US" sz="2400" dirty="0" smtClean="0">
                <a:effectLst/>
              </a:rPr>
              <a:t>, MIT Press, 2005</a:t>
            </a:r>
            <a:endParaRPr lang="en-US" sz="2400" dirty="0" smtClean="0"/>
          </a:p>
        </p:txBody>
      </p:sp>
      <p:sp>
        <p:nvSpPr>
          <p:cNvPr id="9" name="Slide Number Placeholder 8"/>
          <p:cNvSpPr>
            <a:spLocks noGrp="1"/>
          </p:cNvSpPr>
          <p:nvPr>
            <p:ph type="sldNum" sz="quarter" idx="12"/>
          </p:nvPr>
        </p:nvSpPr>
        <p:spPr/>
        <p:txBody>
          <a:bodyPr/>
          <a:lstStyle/>
          <a:p>
            <a:fld id="{57DC6C3E-8615-4EB7-8708-52DD17BC6C6C}" type="slidenum">
              <a:rPr lang="en-US" smtClean="0"/>
              <a:t>13</a:t>
            </a:fld>
            <a:endParaRPr lang="en-US"/>
          </a:p>
        </p:txBody>
      </p:sp>
      <p:sp>
        <p:nvSpPr>
          <p:cNvPr id="10" name="Rectangle 9"/>
          <p:cNvSpPr/>
          <p:nvPr/>
        </p:nvSpPr>
        <p:spPr>
          <a:xfrm>
            <a:off x="4881562" y="5888830"/>
            <a:ext cx="2428875" cy="36512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18666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 of Case Study Research</a:t>
            </a:r>
            <a:endParaRPr lang="en-US" dirty="0"/>
          </a:p>
        </p:txBody>
      </p:sp>
      <p:sp>
        <p:nvSpPr>
          <p:cNvPr id="3" name="Content Placeholder 2"/>
          <p:cNvSpPr>
            <a:spLocks noGrp="1"/>
          </p:cNvSpPr>
          <p:nvPr>
            <p:ph idx="1"/>
          </p:nvPr>
        </p:nvSpPr>
        <p:spPr>
          <a:xfrm>
            <a:off x="913795" y="1580050"/>
            <a:ext cx="10353762" cy="4552012"/>
          </a:xfrm>
        </p:spPr>
        <p:txBody>
          <a:bodyPr>
            <a:normAutofit fontScale="92500" lnSpcReduction="10000"/>
          </a:bodyPr>
          <a:lstStyle/>
          <a:p>
            <a:r>
              <a:rPr lang="en-US" sz="2800" dirty="0"/>
              <a:t>Case(s) should be examples of a class or sub-class of phenomenon</a:t>
            </a:r>
          </a:p>
          <a:p>
            <a:pPr lvl="1"/>
            <a:r>
              <a:rPr lang="en-US" sz="2600" dirty="0"/>
              <a:t>Historical events are usually examples of multiple classes, so we need to be specific about what lens we are using</a:t>
            </a:r>
          </a:p>
          <a:p>
            <a:r>
              <a:rPr lang="en-US" sz="2800" dirty="0" smtClean="0"/>
              <a:t>Method for structured, focused analysis:</a:t>
            </a:r>
          </a:p>
          <a:p>
            <a:pPr lvl="1"/>
            <a:r>
              <a:rPr lang="en-US" sz="2600" dirty="0" smtClean="0"/>
              <a:t>Structured: Questions, based on objective, are asked of each case to guide and standardize data collection, which makes systematic comparison possible</a:t>
            </a:r>
          </a:p>
          <a:p>
            <a:pPr lvl="1"/>
            <a:r>
              <a:rPr lang="en-US" sz="2600" dirty="0" smtClean="0"/>
              <a:t>Focused: </a:t>
            </a:r>
            <a:r>
              <a:rPr lang="en-US" sz="2600" dirty="0"/>
              <a:t>M</a:t>
            </a:r>
            <a:r>
              <a:rPr lang="en-US" sz="2600" dirty="0" smtClean="0"/>
              <a:t>otivated by a specific research question</a:t>
            </a:r>
          </a:p>
          <a:p>
            <a:pPr lvl="1"/>
            <a:r>
              <a:rPr lang="en-US" sz="2600" dirty="0" smtClean="0"/>
              <a:t>Both can be harder to achieve in collaborative environment, important to ensure all parties share understanding</a:t>
            </a:r>
          </a:p>
        </p:txBody>
      </p:sp>
      <p:sp>
        <p:nvSpPr>
          <p:cNvPr id="9" name="Slide Number Placeholder 8"/>
          <p:cNvSpPr>
            <a:spLocks noGrp="1"/>
          </p:cNvSpPr>
          <p:nvPr>
            <p:ph type="sldNum" sz="quarter" idx="12"/>
          </p:nvPr>
        </p:nvSpPr>
        <p:spPr/>
        <p:txBody>
          <a:bodyPr/>
          <a:lstStyle/>
          <a:p>
            <a:fld id="{57DC6C3E-8615-4EB7-8708-52DD17BC6C6C}" type="slidenum">
              <a:rPr lang="en-US" smtClean="0"/>
              <a:t>14</a:t>
            </a:fld>
            <a:endParaRPr lang="en-US"/>
          </a:p>
        </p:txBody>
      </p:sp>
      <p:sp>
        <p:nvSpPr>
          <p:cNvPr id="10" name="Rectangle 9"/>
          <p:cNvSpPr/>
          <p:nvPr/>
        </p:nvSpPr>
        <p:spPr>
          <a:xfrm>
            <a:off x="4881562" y="5888830"/>
            <a:ext cx="2428875" cy="36512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924190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 of Case Study Research for Games</a:t>
            </a:r>
            <a:endParaRPr lang="en-US" dirty="0"/>
          </a:p>
        </p:txBody>
      </p:sp>
      <p:sp>
        <p:nvSpPr>
          <p:cNvPr id="3" name="Content Placeholder 2"/>
          <p:cNvSpPr>
            <a:spLocks noGrp="1"/>
          </p:cNvSpPr>
          <p:nvPr>
            <p:ph idx="1"/>
          </p:nvPr>
        </p:nvSpPr>
        <p:spPr>
          <a:xfrm>
            <a:off x="913795" y="1580050"/>
            <a:ext cx="10353762" cy="4283563"/>
          </a:xfrm>
        </p:spPr>
        <p:txBody>
          <a:bodyPr>
            <a:normAutofit/>
          </a:bodyPr>
          <a:lstStyle/>
          <a:p>
            <a:r>
              <a:rPr lang="en-US" sz="2800" dirty="0" smtClean="0"/>
              <a:t>Games can most often be thought of </a:t>
            </a:r>
            <a:r>
              <a:rPr lang="en-US" sz="2800" dirty="0"/>
              <a:t>a</a:t>
            </a:r>
            <a:r>
              <a:rPr lang="en-US" sz="2800" dirty="0" smtClean="0"/>
              <a:t> single case study, where the comparison is:</a:t>
            </a:r>
          </a:p>
          <a:p>
            <a:pPr lvl="1"/>
            <a:r>
              <a:rPr lang="en-US" sz="2600" dirty="0" smtClean="0"/>
              <a:t>Shown by variation over time (process tracing)</a:t>
            </a:r>
          </a:p>
          <a:p>
            <a:pPr lvl="1"/>
            <a:r>
              <a:rPr lang="en-US" sz="2600" dirty="0" smtClean="0"/>
              <a:t>Counter factual analysis to posit a control</a:t>
            </a:r>
            <a:endParaRPr lang="en-US" sz="2600" dirty="0"/>
          </a:p>
          <a:p>
            <a:r>
              <a:rPr lang="en-US" sz="2800" dirty="0" smtClean="0"/>
              <a:t>Can get stronger findings when there are clear comparisons between the game and another case, but not as common</a:t>
            </a:r>
            <a:endParaRPr lang="en-US" sz="2800" dirty="0"/>
          </a:p>
          <a:p>
            <a:pPr lvl="1"/>
            <a:r>
              <a:rPr lang="en-US" sz="2600" dirty="0" smtClean="0"/>
              <a:t>Historical reality</a:t>
            </a:r>
            <a:endParaRPr lang="en-US" sz="2600" dirty="0"/>
          </a:p>
          <a:p>
            <a:pPr lvl="1"/>
            <a:r>
              <a:rPr lang="en-US" sz="2600" dirty="0" smtClean="0"/>
              <a:t>Paired Games</a:t>
            </a:r>
          </a:p>
        </p:txBody>
      </p:sp>
      <p:sp>
        <p:nvSpPr>
          <p:cNvPr id="9" name="Slide Number Placeholder 8"/>
          <p:cNvSpPr>
            <a:spLocks noGrp="1"/>
          </p:cNvSpPr>
          <p:nvPr>
            <p:ph type="sldNum" sz="quarter" idx="12"/>
          </p:nvPr>
        </p:nvSpPr>
        <p:spPr/>
        <p:txBody>
          <a:bodyPr/>
          <a:lstStyle/>
          <a:p>
            <a:fld id="{57DC6C3E-8615-4EB7-8708-52DD17BC6C6C}" type="slidenum">
              <a:rPr lang="en-US" smtClean="0"/>
              <a:t>15</a:t>
            </a:fld>
            <a:endParaRPr lang="en-US"/>
          </a:p>
        </p:txBody>
      </p:sp>
      <p:sp>
        <p:nvSpPr>
          <p:cNvPr id="10" name="Rectangle 9"/>
          <p:cNvSpPr/>
          <p:nvPr/>
        </p:nvSpPr>
        <p:spPr>
          <a:xfrm>
            <a:off x="4881562" y="5888830"/>
            <a:ext cx="2428875" cy="36512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504463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Practices for </a:t>
            </a:r>
            <a:r>
              <a:rPr lang="en-US" dirty="0"/>
              <a:t>t</a:t>
            </a:r>
            <a:r>
              <a:rPr lang="en-US" dirty="0" smtClean="0"/>
              <a:t>he Research Design Process</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055814029"/>
              </p:ext>
            </p:extLst>
          </p:nvPr>
        </p:nvGraphicFramePr>
        <p:xfrm>
          <a:off x="700088" y="1689586"/>
          <a:ext cx="10772774" cy="3230880"/>
        </p:xfrm>
        <a:graphic>
          <a:graphicData uri="http://schemas.openxmlformats.org/drawingml/2006/table">
            <a:tbl>
              <a:tblPr firstRow="1" bandRow="1">
                <a:tableStyleId>{D03447BB-5D67-496B-8E87-E561075AD55C}</a:tableStyleId>
              </a:tblPr>
              <a:tblGrid>
                <a:gridCol w="5386387"/>
                <a:gridCol w="5386387"/>
              </a:tblGrid>
              <a:tr h="303213">
                <a:tc>
                  <a:txBody>
                    <a:bodyPr/>
                    <a:lstStyle/>
                    <a:p>
                      <a:r>
                        <a:rPr lang="en-US" sz="3200" dirty="0" smtClean="0"/>
                        <a:t>Case Study Term</a:t>
                      </a:r>
                      <a:endParaRPr lang="en-US" sz="3200" dirty="0"/>
                    </a:p>
                  </a:txBody>
                  <a:tcPr>
                    <a:solidFill>
                      <a:schemeClr val="accent3">
                        <a:lumMod val="50000"/>
                      </a:schemeClr>
                    </a:solidFill>
                  </a:tcPr>
                </a:tc>
                <a:tc>
                  <a:txBody>
                    <a:bodyPr/>
                    <a:lstStyle/>
                    <a:p>
                      <a:r>
                        <a:rPr lang="en-US" sz="3200" dirty="0" smtClean="0"/>
                        <a:t>Gaming</a:t>
                      </a:r>
                      <a:r>
                        <a:rPr lang="en-US" sz="3200" baseline="0" dirty="0" smtClean="0"/>
                        <a:t> Equivalent</a:t>
                      </a:r>
                      <a:endParaRPr lang="en-US" sz="3200" dirty="0"/>
                    </a:p>
                  </a:txBody>
                  <a:tcPr>
                    <a:solidFill>
                      <a:schemeClr val="accent3">
                        <a:lumMod val="50000"/>
                      </a:schemeClr>
                    </a:solidFill>
                  </a:tcPr>
                </a:tc>
              </a:tr>
              <a:tr h="370840">
                <a:tc>
                  <a:txBody>
                    <a:bodyPr/>
                    <a:lstStyle/>
                    <a:p>
                      <a:r>
                        <a:rPr lang="en-US" sz="2400" dirty="0" smtClean="0"/>
                        <a:t>Problem and Research Question</a:t>
                      </a:r>
                      <a:endParaRPr lang="en-US" sz="2400" dirty="0"/>
                    </a:p>
                  </a:txBody>
                  <a:tcPr/>
                </a:tc>
                <a:tc>
                  <a:txBody>
                    <a:bodyPr/>
                    <a:lstStyle/>
                    <a:p>
                      <a:r>
                        <a:rPr lang="en-US" sz="2400" dirty="0" smtClean="0"/>
                        <a:t>Purpose and Objectives</a:t>
                      </a:r>
                      <a:endParaRPr lang="en-US" sz="2400" dirty="0"/>
                    </a:p>
                  </a:txBody>
                  <a:tcPr/>
                </a:tc>
              </a:tr>
              <a:tr h="370840">
                <a:tc>
                  <a:txBody>
                    <a:bodyPr/>
                    <a:lstStyle/>
                    <a:p>
                      <a:r>
                        <a:rPr lang="en-US" sz="2400" dirty="0" smtClean="0"/>
                        <a:t>Research Strategy</a:t>
                      </a:r>
                      <a:r>
                        <a:rPr lang="en-US" sz="2400" baseline="0" dirty="0" smtClean="0"/>
                        <a:t> and </a:t>
                      </a:r>
                      <a:r>
                        <a:rPr lang="en-US" sz="2400" dirty="0" smtClean="0"/>
                        <a:t>Specification of Variables</a:t>
                      </a:r>
                      <a:endParaRPr lang="en-US" sz="2400" dirty="0"/>
                    </a:p>
                  </a:txBody>
                  <a:tcPr/>
                </a:tc>
                <a:tc>
                  <a:txBody>
                    <a:bodyPr/>
                    <a:lstStyle/>
                    <a:p>
                      <a:r>
                        <a:rPr lang="en-US" sz="2400" dirty="0" smtClean="0"/>
                        <a:t>Game Concept</a:t>
                      </a:r>
                      <a:endParaRPr lang="en-US" sz="2400" dirty="0"/>
                    </a:p>
                  </a:txBody>
                  <a:tcPr/>
                </a:tc>
              </a:tr>
              <a:tr h="370840">
                <a:tc>
                  <a:txBody>
                    <a:bodyPr/>
                    <a:lstStyle/>
                    <a:p>
                      <a:r>
                        <a:rPr lang="en-US" sz="2400" dirty="0" smtClean="0"/>
                        <a:t>Case Selection</a:t>
                      </a:r>
                      <a:endParaRPr lang="en-US" sz="2400" dirty="0"/>
                    </a:p>
                  </a:txBody>
                  <a:tcPr/>
                </a:tc>
                <a:tc>
                  <a:txBody>
                    <a:bodyPr/>
                    <a:lstStyle/>
                    <a:p>
                      <a:r>
                        <a:rPr lang="en-US" sz="2400" dirty="0" smtClean="0"/>
                        <a:t>Scenario Setting</a:t>
                      </a:r>
                      <a:endParaRPr lang="en-US" sz="2400" dirty="0"/>
                    </a:p>
                  </a:txBody>
                  <a:tcPr/>
                </a:tc>
              </a:tr>
              <a:tr h="370840">
                <a:tc>
                  <a:txBody>
                    <a:bodyPr/>
                    <a:lstStyle/>
                    <a:p>
                      <a:r>
                        <a:rPr lang="en-US" sz="2400" dirty="0" smtClean="0"/>
                        <a:t>Describe Variance</a:t>
                      </a:r>
                      <a:r>
                        <a:rPr lang="en-US" sz="2400" baseline="0" dirty="0" smtClean="0"/>
                        <a:t> in Key Variables</a:t>
                      </a:r>
                      <a:endParaRPr lang="en-US" sz="2400" dirty="0"/>
                    </a:p>
                  </a:txBody>
                  <a:tcPr/>
                </a:tc>
                <a:tc>
                  <a:txBody>
                    <a:bodyPr/>
                    <a:lstStyle/>
                    <a:p>
                      <a:r>
                        <a:rPr lang="en-US" sz="2400" dirty="0" smtClean="0"/>
                        <a:t>Defining Scenario</a:t>
                      </a:r>
                      <a:r>
                        <a:rPr lang="en-US" sz="2400" baseline="0" dirty="0" smtClean="0"/>
                        <a:t>, Roles, and Rules</a:t>
                      </a:r>
                      <a:endParaRPr lang="en-US" sz="2400" dirty="0"/>
                    </a:p>
                  </a:txBody>
                  <a:tcPr/>
                </a:tc>
              </a:tr>
              <a:tr h="370840">
                <a:tc>
                  <a:txBody>
                    <a:bodyPr/>
                    <a:lstStyle/>
                    <a:p>
                      <a:r>
                        <a:rPr lang="en-US" sz="2400" dirty="0" smtClean="0"/>
                        <a:t>Data Requirements</a:t>
                      </a:r>
                      <a:endParaRPr lang="en-US" sz="2400" dirty="0"/>
                    </a:p>
                  </a:txBody>
                  <a:tcPr/>
                </a:tc>
                <a:tc>
                  <a:txBody>
                    <a:bodyPr/>
                    <a:lstStyle/>
                    <a:p>
                      <a:r>
                        <a:rPr lang="en-US" sz="2400" dirty="0" smtClean="0"/>
                        <a:t>Data</a:t>
                      </a:r>
                      <a:r>
                        <a:rPr lang="en-US" sz="2400" baseline="0" dirty="0" smtClean="0"/>
                        <a:t> Collection Plan</a:t>
                      </a:r>
                      <a:endParaRPr lang="en-US" sz="2400" dirty="0"/>
                    </a:p>
                  </a:txBody>
                  <a:tcPr/>
                </a:tc>
              </a:tr>
            </a:tbl>
          </a:graphicData>
        </a:graphic>
      </p:graphicFrame>
      <p:sp>
        <p:nvSpPr>
          <p:cNvPr id="11" name="Slide Number Placeholder 10"/>
          <p:cNvSpPr>
            <a:spLocks noGrp="1"/>
          </p:cNvSpPr>
          <p:nvPr>
            <p:ph type="sldNum" sz="quarter" idx="12"/>
          </p:nvPr>
        </p:nvSpPr>
        <p:spPr/>
        <p:txBody>
          <a:bodyPr/>
          <a:lstStyle/>
          <a:p>
            <a:fld id="{57DC6C3E-8615-4EB7-8708-52DD17BC6C6C}" type="slidenum">
              <a:rPr lang="en-US" smtClean="0"/>
              <a:t>16</a:t>
            </a:fld>
            <a:endParaRPr lang="en-US"/>
          </a:p>
        </p:txBody>
      </p:sp>
      <p:sp>
        <p:nvSpPr>
          <p:cNvPr id="12" name="Rectangle 11"/>
          <p:cNvSpPr/>
          <p:nvPr/>
        </p:nvSpPr>
        <p:spPr>
          <a:xfrm>
            <a:off x="7322343" y="5888830"/>
            <a:ext cx="2428875" cy="365125"/>
          </a:xfrm>
          <a:prstGeom prst="rect">
            <a:avLst/>
          </a:prstGeom>
          <a:solidFill>
            <a:schemeClr val="accent4">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88918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Practices</a:t>
            </a:r>
            <a:r>
              <a:rPr lang="en-US" dirty="0"/>
              <a:t> </a:t>
            </a:r>
            <a:r>
              <a:rPr lang="en-US" dirty="0" smtClean="0"/>
              <a:t>for Objectives</a:t>
            </a:r>
            <a:endParaRPr lang="en-US" dirty="0"/>
          </a:p>
        </p:txBody>
      </p:sp>
      <p:sp>
        <p:nvSpPr>
          <p:cNvPr id="3" name="Content Placeholder 2"/>
          <p:cNvSpPr>
            <a:spLocks noGrp="1"/>
          </p:cNvSpPr>
          <p:nvPr>
            <p:ph idx="1"/>
          </p:nvPr>
        </p:nvSpPr>
        <p:spPr>
          <a:xfrm>
            <a:off x="913795" y="1732450"/>
            <a:ext cx="10353762" cy="4150826"/>
          </a:xfrm>
        </p:spPr>
        <p:txBody>
          <a:bodyPr>
            <a:normAutofit lnSpcReduction="10000"/>
          </a:bodyPr>
          <a:lstStyle/>
          <a:p>
            <a:r>
              <a:rPr lang="en-US" dirty="0" smtClean="0"/>
              <a:t>Case study objectives derive from research problem, just as game objectives derive from sponsor problem</a:t>
            </a:r>
          </a:p>
          <a:p>
            <a:pPr lvl="1"/>
            <a:r>
              <a:rPr lang="en-US" sz="2000" dirty="0" smtClean="0"/>
              <a:t>Central problem can be well structured or poorly structured, which will shape objectives</a:t>
            </a:r>
          </a:p>
          <a:p>
            <a:r>
              <a:rPr lang="en-US" dirty="0" smtClean="0"/>
              <a:t>6 broad types of objectives of case studies, which can also apply to games:</a:t>
            </a:r>
          </a:p>
          <a:p>
            <a:pPr lvl="1"/>
            <a:r>
              <a:rPr lang="en-US" sz="2000" dirty="0" smtClean="0"/>
              <a:t>Descriptive </a:t>
            </a:r>
          </a:p>
          <a:p>
            <a:pPr lvl="1"/>
            <a:r>
              <a:rPr lang="en-US" sz="2000" dirty="0" smtClean="0"/>
              <a:t>Pattern detection</a:t>
            </a:r>
            <a:endParaRPr lang="en-US" sz="2000" dirty="0"/>
          </a:p>
          <a:p>
            <a:pPr lvl="1"/>
            <a:r>
              <a:rPr lang="en-US" sz="2000" dirty="0" smtClean="0"/>
              <a:t>Identify </a:t>
            </a:r>
            <a:r>
              <a:rPr lang="en-US" sz="2000" dirty="0"/>
              <a:t>variables, hypotheses, causal </a:t>
            </a:r>
            <a:r>
              <a:rPr lang="en-US" sz="2000" dirty="0" smtClean="0"/>
              <a:t>mechanism, and paths </a:t>
            </a:r>
          </a:p>
          <a:p>
            <a:pPr lvl="1"/>
            <a:r>
              <a:rPr lang="en-US" sz="2000" dirty="0" smtClean="0"/>
              <a:t>Plausibility probes of new hypotheses</a:t>
            </a:r>
          </a:p>
          <a:p>
            <a:pPr lvl="1"/>
            <a:r>
              <a:rPr lang="en-US" sz="2000" dirty="0" smtClean="0"/>
              <a:t>Testing </a:t>
            </a:r>
            <a:r>
              <a:rPr lang="en-US" sz="2000" dirty="0"/>
              <a:t>validity and scope of </a:t>
            </a:r>
            <a:r>
              <a:rPr lang="en-US" sz="2000" dirty="0" smtClean="0"/>
              <a:t>theory</a:t>
            </a:r>
            <a:endParaRPr lang="en-US" sz="2000" dirty="0"/>
          </a:p>
          <a:p>
            <a:pPr lvl="1"/>
            <a:r>
              <a:rPr lang="en-US" sz="2000" dirty="0" smtClean="0"/>
              <a:t>Explain case with existing theory</a:t>
            </a:r>
          </a:p>
        </p:txBody>
      </p:sp>
      <p:sp>
        <p:nvSpPr>
          <p:cNvPr id="9" name="Slide Number Placeholder 8"/>
          <p:cNvSpPr>
            <a:spLocks noGrp="1"/>
          </p:cNvSpPr>
          <p:nvPr>
            <p:ph type="sldNum" sz="quarter" idx="12"/>
          </p:nvPr>
        </p:nvSpPr>
        <p:spPr/>
        <p:txBody>
          <a:bodyPr/>
          <a:lstStyle/>
          <a:p>
            <a:fld id="{57DC6C3E-8615-4EB7-8708-52DD17BC6C6C}" type="slidenum">
              <a:rPr lang="en-US" smtClean="0"/>
              <a:t>17</a:t>
            </a:fld>
            <a:endParaRPr lang="en-US"/>
          </a:p>
        </p:txBody>
      </p:sp>
      <p:sp>
        <p:nvSpPr>
          <p:cNvPr id="10" name="Rectangle 9"/>
          <p:cNvSpPr/>
          <p:nvPr/>
        </p:nvSpPr>
        <p:spPr>
          <a:xfrm>
            <a:off x="7322343" y="5888830"/>
            <a:ext cx="2428875" cy="365125"/>
          </a:xfrm>
          <a:prstGeom prst="rect">
            <a:avLst/>
          </a:prstGeom>
          <a:solidFill>
            <a:schemeClr val="accent4">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09995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Best Practices for Game Concept: Research Strategy</a:t>
            </a:r>
            <a:endParaRPr lang="en-US" dirty="0"/>
          </a:p>
        </p:txBody>
      </p:sp>
      <p:sp>
        <p:nvSpPr>
          <p:cNvPr id="3" name="Content Placeholder 2"/>
          <p:cNvSpPr>
            <a:spLocks noGrp="1"/>
          </p:cNvSpPr>
          <p:nvPr>
            <p:ph idx="1"/>
          </p:nvPr>
        </p:nvSpPr>
        <p:spPr>
          <a:xfrm>
            <a:off x="913795" y="1646721"/>
            <a:ext cx="10353762" cy="4250842"/>
          </a:xfrm>
        </p:spPr>
        <p:txBody>
          <a:bodyPr>
            <a:normAutofit fontScale="92500" lnSpcReduction="10000"/>
          </a:bodyPr>
          <a:lstStyle/>
          <a:p>
            <a:r>
              <a:rPr lang="en-US" sz="2800" dirty="0" smtClean="0"/>
              <a:t>Hypothesis: What is the current understanding of what is occurring</a:t>
            </a:r>
          </a:p>
          <a:p>
            <a:pPr lvl="1"/>
            <a:r>
              <a:rPr lang="en-US" sz="2600" dirty="0"/>
              <a:t>Because games are often on un- or poorly-structured problems, </a:t>
            </a:r>
            <a:r>
              <a:rPr lang="en-US" sz="2600" dirty="0" smtClean="0"/>
              <a:t>often these are messier in games than in social science </a:t>
            </a:r>
            <a:endParaRPr lang="en-US" sz="2600" dirty="0"/>
          </a:p>
          <a:p>
            <a:pPr lvl="1"/>
            <a:r>
              <a:rPr lang="en-US" sz="2600" dirty="0" smtClean="0"/>
              <a:t>Gamers frequently skip this step, but this is what drives all future decisions about what is, and is not, important to include in the game</a:t>
            </a:r>
          </a:p>
          <a:p>
            <a:pPr lvl="1"/>
            <a:r>
              <a:rPr lang="en-US" sz="2600" dirty="0" smtClean="0"/>
              <a:t>Critical when linking games to other analysis, as need to ensure consistent definitions and assumptions are in place to make compatible</a:t>
            </a:r>
          </a:p>
          <a:p>
            <a:r>
              <a:rPr lang="en-US" sz="2800" dirty="0" smtClean="0"/>
              <a:t>In single cases (which include most games) important to </a:t>
            </a:r>
            <a:r>
              <a:rPr lang="en-US" sz="2800" dirty="0"/>
              <a:t>c</a:t>
            </a:r>
            <a:r>
              <a:rPr lang="en-US" sz="2800" dirty="0" smtClean="0"/>
              <a:t>onsider all available alternative hypotheses, including those suggested by participants, to ensure “left out” options don’t threaten validity</a:t>
            </a:r>
          </a:p>
        </p:txBody>
      </p:sp>
      <p:sp>
        <p:nvSpPr>
          <p:cNvPr id="9" name="Slide Number Placeholder 8"/>
          <p:cNvSpPr>
            <a:spLocks noGrp="1"/>
          </p:cNvSpPr>
          <p:nvPr>
            <p:ph type="sldNum" sz="quarter" idx="12"/>
          </p:nvPr>
        </p:nvSpPr>
        <p:spPr/>
        <p:txBody>
          <a:bodyPr/>
          <a:lstStyle/>
          <a:p>
            <a:fld id="{57DC6C3E-8615-4EB7-8708-52DD17BC6C6C}" type="slidenum">
              <a:rPr lang="en-US" smtClean="0"/>
              <a:t>18</a:t>
            </a:fld>
            <a:endParaRPr lang="en-US"/>
          </a:p>
        </p:txBody>
      </p:sp>
      <p:sp>
        <p:nvSpPr>
          <p:cNvPr id="10" name="Rectangle 9"/>
          <p:cNvSpPr/>
          <p:nvPr/>
        </p:nvSpPr>
        <p:spPr>
          <a:xfrm>
            <a:off x="7322343" y="5888830"/>
            <a:ext cx="2428875" cy="365125"/>
          </a:xfrm>
          <a:prstGeom prst="rect">
            <a:avLst/>
          </a:prstGeom>
          <a:solidFill>
            <a:schemeClr val="accent4">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58192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Best Practices for Game Concept: Variable Definition</a:t>
            </a:r>
            <a:endParaRPr lang="en-US" sz="3200" dirty="0"/>
          </a:p>
        </p:txBody>
      </p:sp>
      <p:sp>
        <p:nvSpPr>
          <p:cNvPr id="3" name="Content Placeholder 2"/>
          <p:cNvSpPr>
            <a:spLocks noGrp="1"/>
          </p:cNvSpPr>
          <p:nvPr>
            <p:ph idx="1"/>
          </p:nvPr>
        </p:nvSpPr>
        <p:spPr>
          <a:xfrm>
            <a:off x="913795" y="1732449"/>
            <a:ext cx="10353762" cy="4150826"/>
          </a:xfrm>
        </p:spPr>
        <p:txBody>
          <a:bodyPr>
            <a:normAutofit fontScale="92500" lnSpcReduction="20000"/>
          </a:bodyPr>
          <a:lstStyle/>
          <a:p>
            <a:r>
              <a:rPr lang="en-US" sz="2800" dirty="0"/>
              <a:t>Definition of variables:</a:t>
            </a:r>
          </a:p>
          <a:p>
            <a:pPr lvl="1"/>
            <a:r>
              <a:rPr lang="en-US" sz="2600" dirty="0"/>
              <a:t>Outcome to be explained or predicted (dependent variable)</a:t>
            </a:r>
          </a:p>
          <a:p>
            <a:pPr lvl="1"/>
            <a:r>
              <a:rPr lang="en-US" sz="2600" dirty="0"/>
              <a:t>Inputs and intervening variables that might cause outcome</a:t>
            </a:r>
          </a:p>
          <a:p>
            <a:pPr lvl="1"/>
            <a:r>
              <a:rPr lang="en-US" sz="2600" dirty="0"/>
              <a:t>Which variables are we interested in variation, and which  should be </a:t>
            </a:r>
            <a:r>
              <a:rPr lang="en-US" sz="2600" dirty="0" smtClean="0"/>
              <a:t>constant</a:t>
            </a:r>
          </a:p>
          <a:p>
            <a:r>
              <a:rPr lang="en-US" sz="2800" dirty="0" smtClean="0"/>
              <a:t>Confounding variables are factors that might produce the outcome being studied but are not the input of interest. Ideally, these are constant across the case, but often need to show through process tracing that while present, they don’t appear at the right time point in events to create the outcome</a:t>
            </a:r>
            <a:endParaRPr lang="en-US" sz="2800" dirty="0"/>
          </a:p>
        </p:txBody>
      </p:sp>
      <p:sp>
        <p:nvSpPr>
          <p:cNvPr id="9" name="Slide Number Placeholder 8"/>
          <p:cNvSpPr>
            <a:spLocks noGrp="1"/>
          </p:cNvSpPr>
          <p:nvPr>
            <p:ph type="sldNum" sz="quarter" idx="12"/>
          </p:nvPr>
        </p:nvSpPr>
        <p:spPr/>
        <p:txBody>
          <a:bodyPr/>
          <a:lstStyle/>
          <a:p>
            <a:fld id="{57DC6C3E-8615-4EB7-8708-52DD17BC6C6C}" type="slidenum">
              <a:rPr lang="en-US" smtClean="0"/>
              <a:t>19</a:t>
            </a:fld>
            <a:endParaRPr lang="en-US"/>
          </a:p>
        </p:txBody>
      </p:sp>
      <p:sp>
        <p:nvSpPr>
          <p:cNvPr id="10" name="Rectangle 9"/>
          <p:cNvSpPr/>
          <p:nvPr/>
        </p:nvSpPr>
        <p:spPr>
          <a:xfrm>
            <a:off x="7322343" y="5888830"/>
            <a:ext cx="2428875" cy="365125"/>
          </a:xfrm>
          <a:prstGeom prst="rect">
            <a:avLst/>
          </a:prstGeom>
          <a:solidFill>
            <a:schemeClr val="accent4">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764013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a:bodyPr>
          <a:lstStyle/>
          <a:p>
            <a:r>
              <a:rPr lang="en-US" sz="2800" dirty="0" smtClean="0"/>
              <a:t>Purpose and Motivation</a:t>
            </a:r>
          </a:p>
          <a:p>
            <a:r>
              <a:rPr lang="en-US" sz="2800" dirty="0" smtClean="0"/>
              <a:t>Current Design Process and Critique</a:t>
            </a:r>
          </a:p>
          <a:p>
            <a:r>
              <a:rPr lang="en-US" sz="2800" dirty="0" smtClean="0"/>
              <a:t>Social Science and Game Design</a:t>
            </a:r>
          </a:p>
          <a:p>
            <a:r>
              <a:rPr lang="en-US" sz="2800" dirty="0" smtClean="0"/>
              <a:t>Best Practices for Game Design</a:t>
            </a:r>
          </a:p>
          <a:p>
            <a:r>
              <a:rPr lang="en-US" sz="2800" dirty="0" smtClean="0"/>
              <a:t>Broader Considerations</a:t>
            </a:r>
          </a:p>
          <a:p>
            <a:endParaRPr lang="en-US" sz="2800" dirty="0" smtClean="0"/>
          </a:p>
          <a:p>
            <a:endParaRPr lang="en-US" sz="2800" dirty="0"/>
          </a:p>
        </p:txBody>
      </p:sp>
      <p:sp>
        <p:nvSpPr>
          <p:cNvPr id="4" name="Rectangle 3"/>
          <p:cNvSpPr/>
          <p:nvPr/>
        </p:nvSpPr>
        <p:spPr>
          <a:xfrm>
            <a:off x="0" y="5888830"/>
            <a:ext cx="2428875" cy="365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440781" y="5888830"/>
            <a:ext cx="2428875" cy="36512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 name="Rectangle 6"/>
          <p:cNvSpPr/>
          <p:nvPr/>
        </p:nvSpPr>
        <p:spPr>
          <a:xfrm>
            <a:off x="4881562" y="5888830"/>
            <a:ext cx="2428875" cy="36512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8" name="Rectangle 7"/>
          <p:cNvSpPr/>
          <p:nvPr/>
        </p:nvSpPr>
        <p:spPr>
          <a:xfrm>
            <a:off x="7322343" y="5888830"/>
            <a:ext cx="2428875" cy="365125"/>
          </a:xfrm>
          <a:prstGeom prst="rect">
            <a:avLst/>
          </a:prstGeom>
          <a:solidFill>
            <a:schemeClr val="accent4">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0" name="Rectangle 9"/>
          <p:cNvSpPr/>
          <p:nvPr/>
        </p:nvSpPr>
        <p:spPr>
          <a:xfrm>
            <a:off x="9763125" y="5888830"/>
            <a:ext cx="2428875" cy="3651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9" name="Slide Number Placeholder 8"/>
          <p:cNvSpPr>
            <a:spLocks noGrp="1"/>
          </p:cNvSpPr>
          <p:nvPr>
            <p:ph type="sldNum" sz="quarter" idx="12"/>
          </p:nvPr>
        </p:nvSpPr>
        <p:spPr>
          <a:xfrm>
            <a:off x="10514011" y="5888830"/>
            <a:ext cx="753545" cy="365125"/>
          </a:xfrm>
        </p:spPr>
        <p:txBody>
          <a:bodyPr/>
          <a:lstStyle/>
          <a:p>
            <a:fld id="{57DC6C3E-8615-4EB7-8708-52DD17BC6C6C}" type="slidenum">
              <a:rPr lang="en-US" smtClean="0"/>
              <a:t>2</a:t>
            </a:fld>
            <a:endParaRPr lang="en-US" dirty="0"/>
          </a:p>
        </p:txBody>
      </p:sp>
    </p:spTree>
    <p:extLst>
      <p:ext uri="{BB962C8B-B14F-4D97-AF65-F5344CB8AC3E}">
        <p14:creationId xmlns:p14="http://schemas.microsoft.com/office/powerpoint/2010/main" val="9235139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Best Practices for Game Concept: Decisions </a:t>
            </a:r>
            <a:r>
              <a:rPr lang="en-US" dirty="0" smtClean="0"/>
              <a:t>as a Key Variable</a:t>
            </a:r>
            <a:endParaRPr lang="en-US" dirty="0"/>
          </a:p>
        </p:txBody>
      </p:sp>
      <p:sp>
        <p:nvSpPr>
          <p:cNvPr id="3" name="Content Placeholder 2"/>
          <p:cNvSpPr>
            <a:spLocks noGrp="1"/>
          </p:cNvSpPr>
          <p:nvPr>
            <p:ph idx="1"/>
          </p:nvPr>
        </p:nvSpPr>
        <p:spPr/>
        <p:txBody>
          <a:bodyPr>
            <a:normAutofit/>
          </a:bodyPr>
          <a:lstStyle/>
          <a:p>
            <a:r>
              <a:rPr lang="en-US" sz="2800" dirty="0" smtClean="0"/>
              <a:t>Games by definition have player decisions as a key variable, but depending on objectives they are different types of variables</a:t>
            </a:r>
          </a:p>
          <a:p>
            <a:r>
              <a:rPr lang="en-US" sz="2800" dirty="0" smtClean="0"/>
              <a:t>Independent: Participant decisions produce what outcomes? </a:t>
            </a:r>
          </a:p>
          <a:p>
            <a:pPr lvl="1"/>
            <a:r>
              <a:rPr lang="en-US" sz="2600" dirty="0" smtClean="0"/>
              <a:t>These games are focused on the product</a:t>
            </a:r>
            <a:r>
              <a:rPr lang="en-US" sz="2600" dirty="0"/>
              <a:t> </a:t>
            </a:r>
            <a:r>
              <a:rPr lang="en-US" sz="2600" dirty="0" smtClean="0"/>
              <a:t>of decision</a:t>
            </a:r>
          </a:p>
          <a:p>
            <a:r>
              <a:rPr lang="en-US" sz="2800" dirty="0" smtClean="0"/>
              <a:t>Dependent: What decisions are made by participant given specific inputs? </a:t>
            </a:r>
          </a:p>
          <a:p>
            <a:pPr lvl="1"/>
            <a:r>
              <a:rPr lang="en-US" sz="2600" dirty="0" smtClean="0"/>
              <a:t>These games are focused on the process of decision making</a:t>
            </a:r>
          </a:p>
        </p:txBody>
      </p:sp>
      <p:sp>
        <p:nvSpPr>
          <p:cNvPr id="9" name="Slide Number Placeholder 8"/>
          <p:cNvSpPr>
            <a:spLocks noGrp="1"/>
          </p:cNvSpPr>
          <p:nvPr>
            <p:ph type="sldNum" sz="quarter" idx="12"/>
          </p:nvPr>
        </p:nvSpPr>
        <p:spPr/>
        <p:txBody>
          <a:bodyPr/>
          <a:lstStyle/>
          <a:p>
            <a:fld id="{57DC6C3E-8615-4EB7-8708-52DD17BC6C6C}" type="slidenum">
              <a:rPr lang="en-US" smtClean="0"/>
              <a:t>20</a:t>
            </a:fld>
            <a:endParaRPr lang="en-US"/>
          </a:p>
        </p:txBody>
      </p:sp>
      <p:sp>
        <p:nvSpPr>
          <p:cNvPr id="10" name="Rectangle 9"/>
          <p:cNvSpPr/>
          <p:nvPr/>
        </p:nvSpPr>
        <p:spPr>
          <a:xfrm>
            <a:off x="7322343" y="5888830"/>
            <a:ext cx="2428875" cy="365125"/>
          </a:xfrm>
          <a:prstGeom prst="rect">
            <a:avLst/>
          </a:prstGeom>
          <a:solidFill>
            <a:schemeClr val="accent4">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62340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Best Practices for Game Concept: Other Key Variables</a:t>
            </a:r>
            <a:endParaRPr lang="en-US" dirty="0"/>
          </a:p>
        </p:txBody>
      </p:sp>
      <p:sp>
        <p:nvSpPr>
          <p:cNvPr id="3" name="Content Placeholder 2"/>
          <p:cNvSpPr>
            <a:spLocks noGrp="1"/>
          </p:cNvSpPr>
          <p:nvPr>
            <p:ph idx="1"/>
          </p:nvPr>
        </p:nvSpPr>
        <p:spPr/>
        <p:txBody>
          <a:bodyPr>
            <a:normAutofit fontScale="92500" lnSpcReduction="10000"/>
          </a:bodyPr>
          <a:lstStyle/>
          <a:p>
            <a:r>
              <a:rPr lang="en-US" sz="2800" dirty="0" smtClean="0"/>
              <a:t>Other variables in games:</a:t>
            </a:r>
          </a:p>
          <a:p>
            <a:pPr lvl="1"/>
            <a:r>
              <a:rPr lang="en-US" sz="2600" dirty="0" smtClean="0"/>
              <a:t>Environmental factors included (or excluded) in the scenario</a:t>
            </a:r>
          </a:p>
          <a:p>
            <a:pPr lvl="1"/>
            <a:r>
              <a:rPr lang="en-US" sz="2600" dirty="0" smtClean="0"/>
              <a:t>Actors represented (or not) by the players</a:t>
            </a:r>
          </a:p>
          <a:p>
            <a:pPr lvl="1"/>
            <a:r>
              <a:rPr lang="en-US" sz="2600" dirty="0" smtClean="0"/>
              <a:t>Rule formalized (or not) in the rules</a:t>
            </a:r>
          </a:p>
          <a:p>
            <a:r>
              <a:rPr lang="en-US" sz="2800" dirty="0" smtClean="0"/>
              <a:t>When possible, define variables clearly ahead of game play:</a:t>
            </a:r>
          </a:p>
          <a:p>
            <a:pPr lvl="1"/>
            <a:r>
              <a:rPr lang="en-US" sz="2600" dirty="0" smtClean="0"/>
              <a:t>Outcome to be explained/predicted (Dependent)</a:t>
            </a:r>
          </a:p>
          <a:p>
            <a:pPr lvl="1"/>
            <a:r>
              <a:rPr lang="en-US" sz="2600" dirty="0" smtClean="0"/>
              <a:t>Variables that contribute to the outcome (Independent)</a:t>
            </a:r>
          </a:p>
          <a:p>
            <a:pPr lvl="1"/>
            <a:r>
              <a:rPr lang="en-US" sz="2600" dirty="0" smtClean="0"/>
              <a:t>Constants</a:t>
            </a:r>
          </a:p>
        </p:txBody>
      </p:sp>
      <p:sp>
        <p:nvSpPr>
          <p:cNvPr id="9" name="Slide Number Placeholder 8"/>
          <p:cNvSpPr>
            <a:spLocks noGrp="1"/>
          </p:cNvSpPr>
          <p:nvPr>
            <p:ph type="sldNum" sz="quarter" idx="12"/>
          </p:nvPr>
        </p:nvSpPr>
        <p:spPr/>
        <p:txBody>
          <a:bodyPr/>
          <a:lstStyle/>
          <a:p>
            <a:fld id="{57DC6C3E-8615-4EB7-8708-52DD17BC6C6C}" type="slidenum">
              <a:rPr lang="en-US" smtClean="0"/>
              <a:t>21</a:t>
            </a:fld>
            <a:endParaRPr lang="en-US"/>
          </a:p>
        </p:txBody>
      </p:sp>
      <p:sp>
        <p:nvSpPr>
          <p:cNvPr id="10" name="Rectangle 9"/>
          <p:cNvSpPr/>
          <p:nvPr/>
        </p:nvSpPr>
        <p:spPr>
          <a:xfrm>
            <a:off x="7322343" y="5888830"/>
            <a:ext cx="2428875" cy="365125"/>
          </a:xfrm>
          <a:prstGeom prst="rect">
            <a:avLst/>
          </a:prstGeom>
          <a:solidFill>
            <a:schemeClr val="accent4">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55597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Practices for Scenario Setting</a:t>
            </a:r>
            <a:endParaRPr lang="en-US" dirty="0"/>
          </a:p>
        </p:txBody>
      </p:sp>
      <p:sp>
        <p:nvSpPr>
          <p:cNvPr id="3" name="Content Placeholder 2"/>
          <p:cNvSpPr>
            <a:spLocks noGrp="1"/>
          </p:cNvSpPr>
          <p:nvPr>
            <p:ph idx="1"/>
          </p:nvPr>
        </p:nvSpPr>
        <p:spPr/>
        <p:txBody>
          <a:bodyPr>
            <a:normAutofit fontScale="70000" lnSpcReduction="20000"/>
          </a:bodyPr>
          <a:lstStyle/>
          <a:p>
            <a:r>
              <a:rPr lang="en-US" sz="2800" dirty="0"/>
              <a:t>First criteria should be </a:t>
            </a:r>
            <a:r>
              <a:rPr lang="en-US" sz="2800" dirty="0" smtClean="0"/>
              <a:t>relevance of case to research question </a:t>
            </a:r>
          </a:p>
          <a:p>
            <a:pPr lvl="1"/>
            <a:r>
              <a:rPr lang="en-US" sz="2600" dirty="0"/>
              <a:t>C</a:t>
            </a:r>
            <a:r>
              <a:rPr lang="en-US" sz="2600" dirty="0" smtClean="0"/>
              <a:t>ase/setting must be an example of a class of events being studied</a:t>
            </a:r>
          </a:p>
          <a:p>
            <a:pPr lvl="1"/>
            <a:r>
              <a:rPr lang="en-US" sz="2600" dirty="0" smtClean="0"/>
              <a:t>“Cuban missile crisis” can be used as a case of deterrence, or coercive diplomacy,  crisis management, etc.</a:t>
            </a:r>
          </a:p>
          <a:p>
            <a:r>
              <a:rPr lang="en-US" sz="2800" dirty="0" smtClean="0"/>
              <a:t>Studying </a:t>
            </a:r>
            <a:r>
              <a:rPr lang="en-US" sz="2800" dirty="0"/>
              <a:t>most and least likely cases, or “deviant” cases more likely to yield interpretable results</a:t>
            </a:r>
          </a:p>
          <a:p>
            <a:pPr lvl="1"/>
            <a:r>
              <a:rPr lang="en-US" sz="2600" dirty="0"/>
              <a:t>Most </a:t>
            </a:r>
            <a:r>
              <a:rPr lang="en-US" sz="2600" dirty="0" smtClean="0"/>
              <a:t>likely: favorable case, possible to </a:t>
            </a:r>
            <a:r>
              <a:rPr lang="en-US" sz="2600" dirty="0"/>
              <a:t>strongly undermine hypothesis</a:t>
            </a:r>
          </a:p>
          <a:p>
            <a:pPr lvl="1"/>
            <a:r>
              <a:rPr lang="en-US" sz="2600" dirty="0"/>
              <a:t>Least </a:t>
            </a:r>
            <a:r>
              <a:rPr lang="en-US" sz="2600" dirty="0" smtClean="0"/>
              <a:t>likely: unfavorable </a:t>
            </a:r>
            <a:r>
              <a:rPr lang="en-US" sz="2600" dirty="0"/>
              <a:t>case, possible to generate </a:t>
            </a:r>
            <a:r>
              <a:rPr lang="en-US" sz="2600" dirty="0" smtClean="0"/>
              <a:t>convincing support for hypothesis</a:t>
            </a:r>
          </a:p>
          <a:p>
            <a:r>
              <a:rPr lang="en-US" sz="2800" dirty="0" smtClean="0"/>
              <a:t>Good tests are often unrepresentative, as a result it is important not to overgeneralize </a:t>
            </a:r>
          </a:p>
          <a:p>
            <a:r>
              <a:rPr lang="en-US" sz="2800" dirty="0" smtClean="0"/>
              <a:t>Often case is starting point, rather than theory, but still requires clear objectives and research strategy (including clearly stated hypothesis)</a:t>
            </a:r>
          </a:p>
          <a:p>
            <a:pPr marL="36900" indent="0">
              <a:buNone/>
            </a:pPr>
            <a:endParaRPr lang="en-US" sz="2800" dirty="0" smtClean="0"/>
          </a:p>
          <a:p>
            <a:pPr lvl="1"/>
            <a:endParaRPr lang="en-US" sz="2800" dirty="0"/>
          </a:p>
        </p:txBody>
      </p:sp>
      <p:sp>
        <p:nvSpPr>
          <p:cNvPr id="9" name="Slide Number Placeholder 8"/>
          <p:cNvSpPr>
            <a:spLocks noGrp="1"/>
          </p:cNvSpPr>
          <p:nvPr>
            <p:ph type="sldNum" sz="quarter" idx="12"/>
          </p:nvPr>
        </p:nvSpPr>
        <p:spPr/>
        <p:txBody>
          <a:bodyPr/>
          <a:lstStyle/>
          <a:p>
            <a:fld id="{57DC6C3E-8615-4EB7-8708-52DD17BC6C6C}" type="slidenum">
              <a:rPr lang="en-US" smtClean="0"/>
              <a:t>22</a:t>
            </a:fld>
            <a:endParaRPr lang="en-US"/>
          </a:p>
        </p:txBody>
      </p:sp>
      <p:sp>
        <p:nvSpPr>
          <p:cNvPr id="10" name="Rectangle 9"/>
          <p:cNvSpPr/>
          <p:nvPr/>
        </p:nvSpPr>
        <p:spPr>
          <a:xfrm>
            <a:off x="7322343" y="5888830"/>
            <a:ext cx="2428875" cy="365125"/>
          </a:xfrm>
          <a:prstGeom prst="rect">
            <a:avLst/>
          </a:prstGeom>
          <a:solidFill>
            <a:schemeClr val="accent4">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59804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Best Practices for Defining Scenario, Roles, and Rules</a:t>
            </a:r>
            <a:endParaRPr lang="en-US" sz="3200" dirty="0"/>
          </a:p>
        </p:txBody>
      </p:sp>
      <p:sp>
        <p:nvSpPr>
          <p:cNvPr id="3" name="Content Placeholder 2"/>
          <p:cNvSpPr>
            <a:spLocks noGrp="1"/>
          </p:cNvSpPr>
          <p:nvPr>
            <p:ph idx="1"/>
          </p:nvPr>
        </p:nvSpPr>
        <p:spPr>
          <a:xfrm>
            <a:off x="913795" y="1732450"/>
            <a:ext cx="10353762" cy="4150826"/>
          </a:xfrm>
        </p:spPr>
        <p:txBody>
          <a:bodyPr>
            <a:normAutofit fontScale="85000" lnSpcReduction="20000"/>
          </a:bodyPr>
          <a:lstStyle/>
          <a:p>
            <a:r>
              <a:rPr lang="en-US" sz="2800" dirty="0" smtClean="0"/>
              <a:t>Understanding range of variation that can occur is important for specifying what causal relationships are illustrated</a:t>
            </a:r>
          </a:p>
          <a:p>
            <a:pPr lvl="1"/>
            <a:r>
              <a:rPr lang="en-US" sz="2600" dirty="0"/>
              <a:t>T</a:t>
            </a:r>
            <a:r>
              <a:rPr lang="en-US" sz="2600" dirty="0" smtClean="0"/>
              <a:t>hink carefully </a:t>
            </a:r>
            <a:r>
              <a:rPr lang="en-US" sz="2600" dirty="0"/>
              <a:t>about what variation you need in the case</a:t>
            </a:r>
          </a:p>
          <a:p>
            <a:pPr lvl="1"/>
            <a:r>
              <a:rPr lang="en-US" sz="2600" dirty="0"/>
              <a:t>Cases with clear variances are more important for theory </a:t>
            </a:r>
            <a:r>
              <a:rPr lang="en-US" sz="2600" dirty="0" smtClean="0"/>
              <a:t>testing</a:t>
            </a:r>
            <a:endParaRPr lang="en-US" sz="2800" dirty="0" smtClean="0"/>
          </a:p>
          <a:p>
            <a:r>
              <a:rPr lang="en-US" sz="2800" dirty="0" smtClean="0"/>
              <a:t>Limits in variation considered by designer is based on habit as well as practical constraints</a:t>
            </a:r>
          </a:p>
          <a:p>
            <a:pPr lvl="1"/>
            <a:r>
              <a:rPr lang="en-US" sz="2600" dirty="0" smtClean="0"/>
              <a:t>Environment limited by time and data available</a:t>
            </a:r>
          </a:p>
          <a:p>
            <a:pPr lvl="1"/>
            <a:r>
              <a:rPr lang="en-US" sz="2600" dirty="0" smtClean="0"/>
              <a:t>Player roles limited by available participants, number of cells by space</a:t>
            </a:r>
          </a:p>
          <a:p>
            <a:pPr lvl="1"/>
            <a:r>
              <a:rPr lang="en-US" sz="2600" dirty="0" smtClean="0"/>
              <a:t>Rules limited by staff available to support communication and adjudication</a:t>
            </a:r>
          </a:p>
          <a:p>
            <a:r>
              <a:rPr lang="en-US" sz="2800" dirty="0" smtClean="0"/>
              <a:t>Critical to be honest about how these choices restrict game findings</a:t>
            </a:r>
            <a:endParaRPr lang="en-US" sz="2800" dirty="0"/>
          </a:p>
          <a:p>
            <a:pPr marL="36900" indent="0">
              <a:buNone/>
            </a:pPr>
            <a:endParaRPr lang="en-US" sz="2800" dirty="0" smtClean="0"/>
          </a:p>
          <a:p>
            <a:pPr lvl="1"/>
            <a:endParaRPr lang="en-US" sz="2800" dirty="0"/>
          </a:p>
        </p:txBody>
      </p:sp>
      <p:sp>
        <p:nvSpPr>
          <p:cNvPr id="9" name="Slide Number Placeholder 8"/>
          <p:cNvSpPr>
            <a:spLocks noGrp="1"/>
          </p:cNvSpPr>
          <p:nvPr>
            <p:ph type="sldNum" sz="quarter" idx="12"/>
          </p:nvPr>
        </p:nvSpPr>
        <p:spPr/>
        <p:txBody>
          <a:bodyPr/>
          <a:lstStyle/>
          <a:p>
            <a:fld id="{57DC6C3E-8615-4EB7-8708-52DD17BC6C6C}" type="slidenum">
              <a:rPr lang="en-US" smtClean="0"/>
              <a:t>23</a:t>
            </a:fld>
            <a:endParaRPr lang="en-US"/>
          </a:p>
        </p:txBody>
      </p:sp>
      <p:sp>
        <p:nvSpPr>
          <p:cNvPr id="10" name="Rectangle 9"/>
          <p:cNvSpPr/>
          <p:nvPr/>
        </p:nvSpPr>
        <p:spPr>
          <a:xfrm>
            <a:off x="7322343" y="5888830"/>
            <a:ext cx="2428875" cy="365125"/>
          </a:xfrm>
          <a:prstGeom prst="rect">
            <a:avLst/>
          </a:prstGeom>
          <a:solidFill>
            <a:schemeClr val="accent4">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57539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552448"/>
            <a:ext cx="10353762" cy="970450"/>
          </a:xfrm>
        </p:spPr>
        <p:txBody>
          <a:bodyPr>
            <a:noAutofit/>
          </a:bodyPr>
          <a:lstStyle/>
          <a:p>
            <a:r>
              <a:rPr lang="en-US" sz="3200" dirty="0"/>
              <a:t>Best Practices for Defining Scenario, Roles, and </a:t>
            </a:r>
            <a:r>
              <a:rPr lang="en-US" sz="3200" dirty="0" smtClean="0"/>
              <a:t>Rules: Variation in between Game and Reality has a…</a:t>
            </a:r>
            <a:endParaRPr lang="en-US" sz="32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047564435"/>
              </p:ext>
            </p:extLst>
          </p:nvPr>
        </p:nvGraphicFramePr>
        <p:xfrm>
          <a:off x="1512711" y="1662641"/>
          <a:ext cx="9166578" cy="4023360"/>
        </p:xfrm>
        <a:graphic>
          <a:graphicData uri="http://schemas.openxmlformats.org/drawingml/2006/table">
            <a:tbl>
              <a:tblPr firstRow="1" bandRow="1">
                <a:tableStyleId>{37CE84F3-28C3-443E-9E96-99CF82512B78}</a:tableStyleId>
              </a:tblPr>
              <a:tblGrid>
                <a:gridCol w="1679087"/>
                <a:gridCol w="3448125"/>
                <a:gridCol w="4039366"/>
              </a:tblGrid>
              <a:tr h="370840">
                <a:tc>
                  <a:txBody>
                    <a:bodyPr/>
                    <a:lstStyle/>
                    <a:p>
                      <a:endParaRPr lang="en-US" sz="1600" dirty="0"/>
                    </a:p>
                  </a:txBody>
                  <a:tcPr>
                    <a:lnR w="12700" cap="flat" cmpd="sng" algn="ctr">
                      <a:solidFill>
                        <a:schemeClr val="tx1"/>
                      </a:solidFill>
                      <a:prstDash val="solid"/>
                      <a:round/>
                      <a:headEnd type="none" w="med" len="med"/>
                      <a:tailEnd type="none" w="med" len="med"/>
                    </a:lnR>
                    <a:solidFill>
                      <a:schemeClr val="accent3">
                        <a:lumMod val="75000"/>
                      </a:schemeClr>
                    </a:solidFill>
                  </a:tcPr>
                </a:tc>
                <a:tc>
                  <a:txBody>
                    <a:bodyPr/>
                    <a:lstStyle/>
                    <a:p>
                      <a:r>
                        <a:rPr lang="en-US" sz="1600" dirty="0" smtClean="0"/>
                        <a:t>Decisions</a:t>
                      </a:r>
                      <a:r>
                        <a:rPr lang="en-US" sz="1600" baseline="0" dirty="0" smtClean="0"/>
                        <a:t> are </a:t>
                      </a:r>
                      <a:r>
                        <a:rPr lang="en-US" sz="1600" dirty="0" smtClean="0"/>
                        <a:t>Independent Variable/Process Games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3">
                        <a:lumMod val="75000"/>
                      </a:schemeClr>
                    </a:solidFill>
                  </a:tcPr>
                </a:tc>
                <a:tc>
                  <a:txBody>
                    <a:bodyPr/>
                    <a:lstStyle/>
                    <a:p>
                      <a:r>
                        <a:rPr lang="en-US" sz="1600" dirty="0" smtClean="0"/>
                        <a:t>Decisions</a:t>
                      </a:r>
                      <a:r>
                        <a:rPr lang="en-US" sz="1600" baseline="0" dirty="0" smtClean="0"/>
                        <a:t> are </a:t>
                      </a:r>
                      <a:r>
                        <a:rPr lang="en-US" sz="1600" dirty="0" smtClean="0"/>
                        <a:t>Dependent Variable/Product Games</a:t>
                      </a:r>
                      <a:endParaRPr lang="en-US" sz="1600" dirty="0"/>
                    </a:p>
                  </a:txBody>
                  <a:tcPr>
                    <a:lnL w="12700" cap="flat" cmpd="sng" algn="ctr">
                      <a:solidFill>
                        <a:schemeClr val="tx1"/>
                      </a:solidFill>
                      <a:prstDash val="solid"/>
                      <a:round/>
                      <a:headEnd type="none" w="med" len="med"/>
                      <a:tailEnd type="none" w="med" len="med"/>
                    </a:lnL>
                    <a:solidFill>
                      <a:schemeClr val="accent3">
                        <a:lumMod val="75000"/>
                      </a:schemeClr>
                    </a:solidFill>
                  </a:tcPr>
                </a:tc>
              </a:tr>
              <a:tr h="370840">
                <a:tc>
                  <a:txBody>
                    <a:bodyPr/>
                    <a:lstStyle/>
                    <a:p>
                      <a:r>
                        <a:rPr lang="en-US" sz="1600" b="1" dirty="0" smtClean="0"/>
                        <a:t>Roles</a:t>
                      </a:r>
                      <a:endParaRPr lang="en-US" sz="1600" b="1" dirty="0"/>
                    </a:p>
                  </a:txBody>
                  <a:tcPr>
                    <a:lnR w="12700" cap="flat" cmpd="sng" algn="ctr">
                      <a:solidFill>
                        <a:schemeClr val="tx1"/>
                      </a:solidFill>
                      <a:prstDash val="solid"/>
                      <a:round/>
                      <a:headEnd type="none" w="med" len="med"/>
                      <a:tailEnd type="none" w="med" len="med"/>
                    </a:lnR>
                    <a:solidFill>
                      <a:schemeClr val="accent3">
                        <a:lumMod val="75000"/>
                      </a:schemeClr>
                    </a:solidFill>
                  </a:tcPr>
                </a:tc>
                <a:tc>
                  <a:txBody>
                    <a:bodyPr/>
                    <a:lstStyle/>
                    <a:p>
                      <a:pPr marL="0" indent="0">
                        <a:buFont typeface="Arial" panose="020B0604020202020204" pitchFamily="34" charset="0"/>
                        <a:buNone/>
                      </a:pPr>
                      <a:r>
                        <a:rPr lang="en-US" sz="1600" b="1" dirty="0" smtClean="0">
                          <a:solidFill>
                            <a:schemeClr val="accent3">
                              <a:lumMod val="50000"/>
                            </a:schemeClr>
                          </a:solidFill>
                        </a:rPr>
                        <a:t>Medium Impact</a:t>
                      </a:r>
                      <a:r>
                        <a:rPr lang="en-US" sz="1600" b="1" baseline="0" dirty="0" smtClean="0">
                          <a:solidFill>
                            <a:schemeClr val="accent3">
                              <a:lumMod val="50000"/>
                            </a:schemeClr>
                          </a:solidFill>
                        </a:rPr>
                        <a:t> on Validity </a:t>
                      </a:r>
                      <a:endParaRPr lang="en-US" sz="1600" b="1" dirty="0" smtClean="0">
                        <a:solidFill>
                          <a:schemeClr val="accent3">
                            <a:lumMod val="50000"/>
                          </a:schemeClr>
                        </a:solidFill>
                      </a:endParaRPr>
                    </a:p>
                    <a:p>
                      <a:pPr marL="169863" indent="-169863">
                        <a:buFont typeface="Arial" panose="020B0604020202020204" pitchFamily="34" charset="0"/>
                        <a:buChar char="•"/>
                      </a:pPr>
                      <a:r>
                        <a:rPr lang="en-US" sz="1600" dirty="0" smtClean="0">
                          <a:solidFill>
                            <a:schemeClr val="accent3">
                              <a:lumMod val="50000"/>
                            </a:schemeClr>
                          </a:solidFill>
                        </a:rPr>
                        <a:t>Scope</a:t>
                      </a:r>
                      <a:r>
                        <a:rPr lang="en-US" sz="1600" baseline="0" dirty="0" smtClean="0">
                          <a:solidFill>
                            <a:schemeClr val="accent3">
                              <a:lumMod val="50000"/>
                            </a:schemeClr>
                          </a:solidFill>
                        </a:rPr>
                        <a:t> (who is involved in decision making)</a:t>
                      </a:r>
                    </a:p>
                    <a:p>
                      <a:pPr marL="169863" indent="-169863">
                        <a:buFont typeface="Arial" panose="020B0604020202020204" pitchFamily="34" charset="0"/>
                        <a:buChar char="•"/>
                      </a:pPr>
                      <a:r>
                        <a:rPr lang="en-US" sz="1600" baseline="0" dirty="0" smtClean="0">
                          <a:solidFill>
                            <a:schemeClr val="accent3">
                              <a:lumMod val="50000"/>
                            </a:schemeClr>
                          </a:solidFill>
                        </a:rPr>
                        <a:t>Level of analysis (Essence of Decisions)</a:t>
                      </a:r>
                      <a:endParaRPr lang="en-US" sz="1600" dirty="0">
                        <a:solidFill>
                          <a:schemeClr val="accent3">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indent="0">
                        <a:buFont typeface="Arial" panose="020B0604020202020204" pitchFamily="34" charset="0"/>
                        <a:buNone/>
                      </a:pPr>
                      <a:r>
                        <a:rPr lang="en-US" sz="1600" b="1" dirty="0" smtClean="0">
                          <a:solidFill>
                            <a:schemeClr val="accent3">
                              <a:lumMod val="50000"/>
                            </a:schemeClr>
                          </a:solidFill>
                        </a:rPr>
                        <a:t>Medium Impact</a:t>
                      </a:r>
                      <a:r>
                        <a:rPr lang="en-US" sz="1600" b="1" baseline="0" dirty="0" smtClean="0">
                          <a:solidFill>
                            <a:schemeClr val="accent3">
                              <a:lumMod val="50000"/>
                            </a:schemeClr>
                          </a:solidFill>
                        </a:rPr>
                        <a:t> on Validity </a:t>
                      </a:r>
                      <a:endParaRPr lang="en-US" sz="1600" b="1" dirty="0" smtClean="0">
                        <a:solidFill>
                          <a:schemeClr val="accent3">
                            <a:lumMod val="50000"/>
                          </a:schemeClr>
                        </a:solidFill>
                      </a:endParaRPr>
                    </a:p>
                    <a:p>
                      <a:pPr marL="169863" indent="-169863">
                        <a:buFont typeface="Arial" panose="020B0604020202020204" pitchFamily="34" charset="0"/>
                        <a:buChar char="•"/>
                      </a:pPr>
                      <a:r>
                        <a:rPr lang="en-US" sz="1600" dirty="0" smtClean="0">
                          <a:solidFill>
                            <a:schemeClr val="accent3">
                              <a:lumMod val="50000"/>
                            </a:schemeClr>
                          </a:solidFill>
                        </a:rPr>
                        <a:t>Scope</a:t>
                      </a:r>
                      <a:r>
                        <a:rPr lang="en-US" sz="1600" baseline="0" dirty="0" smtClean="0">
                          <a:solidFill>
                            <a:schemeClr val="accent3">
                              <a:lumMod val="50000"/>
                            </a:schemeClr>
                          </a:solidFill>
                        </a:rPr>
                        <a:t> (who is involved in decision making)</a:t>
                      </a:r>
                    </a:p>
                    <a:p>
                      <a:pPr marL="169863" indent="-169863">
                        <a:buFont typeface="Arial" panose="020B0604020202020204" pitchFamily="34" charset="0"/>
                        <a:buChar char="•"/>
                      </a:pPr>
                      <a:r>
                        <a:rPr lang="en-US" sz="1600" baseline="0" dirty="0" smtClean="0">
                          <a:solidFill>
                            <a:schemeClr val="accent3">
                              <a:lumMod val="50000"/>
                            </a:schemeClr>
                          </a:solidFill>
                        </a:rPr>
                        <a:t>Level of analysis (Essence of Decisions)</a:t>
                      </a:r>
                      <a:endParaRPr lang="en-US" sz="1600" dirty="0" smtClean="0">
                        <a:solidFill>
                          <a:schemeClr val="accent3">
                            <a:lumMod val="50000"/>
                          </a:schemeClr>
                        </a:solidFill>
                      </a:endParaRPr>
                    </a:p>
                  </a:txBody>
                  <a:tcPr>
                    <a:lnL w="12700" cap="flat" cmpd="sng" algn="ctr">
                      <a:solidFill>
                        <a:schemeClr val="tx1"/>
                      </a:solidFill>
                      <a:prstDash val="solid"/>
                      <a:round/>
                      <a:headEnd type="none" w="med" len="med"/>
                      <a:tailEnd type="none" w="med" len="med"/>
                    </a:lnL>
                  </a:tcPr>
                </a:tc>
              </a:tr>
              <a:tr h="370840">
                <a:tc>
                  <a:txBody>
                    <a:bodyPr/>
                    <a:lstStyle/>
                    <a:p>
                      <a:r>
                        <a:rPr lang="en-US" sz="1600" b="1" dirty="0" smtClean="0"/>
                        <a:t>Environment</a:t>
                      </a:r>
                      <a:endParaRPr lang="en-US" sz="1600" b="1" dirty="0"/>
                    </a:p>
                  </a:txBody>
                  <a:tcPr>
                    <a:lnR w="12700" cap="flat" cmpd="sng" algn="ctr">
                      <a:solidFill>
                        <a:schemeClr val="tx1"/>
                      </a:solidFill>
                      <a:prstDash val="solid"/>
                      <a:round/>
                      <a:headEnd type="none" w="med" len="med"/>
                      <a:tailEnd type="none" w="med" len="med"/>
                    </a:lnR>
                    <a:solidFill>
                      <a:schemeClr val="accent3">
                        <a:lumMod val="75000"/>
                      </a:schemeClr>
                    </a:solidFill>
                  </a:tcPr>
                </a:tc>
                <a:tc>
                  <a:txBody>
                    <a:bodyPr/>
                    <a:lstStyle/>
                    <a:p>
                      <a:pPr marL="0" indent="0">
                        <a:buFont typeface="Arial" panose="020B0604020202020204" pitchFamily="34" charset="0"/>
                        <a:buNone/>
                      </a:pPr>
                      <a:r>
                        <a:rPr lang="en-US" sz="1600" b="1" dirty="0" smtClean="0">
                          <a:solidFill>
                            <a:schemeClr val="accent3">
                              <a:lumMod val="50000"/>
                            </a:schemeClr>
                          </a:solidFill>
                        </a:rPr>
                        <a:t>Small Impact</a:t>
                      </a:r>
                      <a:r>
                        <a:rPr lang="en-US" sz="1600" b="1" baseline="0" dirty="0" smtClean="0">
                          <a:solidFill>
                            <a:schemeClr val="accent3">
                              <a:lumMod val="50000"/>
                            </a:schemeClr>
                          </a:solidFill>
                        </a:rPr>
                        <a:t> on Validity </a:t>
                      </a:r>
                      <a:endParaRPr lang="en-US" sz="1600" b="1" dirty="0" smtClean="0">
                        <a:solidFill>
                          <a:schemeClr val="accent3">
                            <a:lumMod val="50000"/>
                          </a:schemeClr>
                        </a:solidFill>
                      </a:endParaRPr>
                    </a:p>
                    <a:p>
                      <a:pPr marL="169863" indent="-169863">
                        <a:buFont typeface="Arial" panose="020B0604020202020204" pitchFamily="34" charset="0"/>
                        <a:buChar char="•"/>
                      </a:pPr>
                      <a:r>
                        <a:rPr lang="en-US" sz="1600" dirty="0" smtClean="0">
                          <a:solidFill>
                            <a:schemeClr val="accent3">
                              <a:lumMod val="50000"/>
                            </a:schemeClr>
                          </a:solidFill>
                        </a:rPr>
                        <a:t>Information availability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indent="0">
                        <a:buFont typeface="Arial" panose="020B0604020202020204" pitchFamily="34" charset="0"/>
                        <a:buNone/>
                      </a:pPr>
                      <a:r>
                        <a:rPr lang="en-US" sz="1600" b="1" dirty="0" smtClean="0">
                          <a:solidFill>
                            <a:schemeClr val="accent3">
                              <a:lumMod val="50000"/>
                            </a:schemeClr>
                          </a:solidFill>
                        </a:rPr>
                        <a:t>Large Impact</a:t>
                      </a:r>
                      <a:r>
                        <a:rPr lang="en-US" sz="1600" b="1" baseline="0" dirty="0" smtClean="0">
                          <a:solidFill>
                            <a:schemeClr val="accent3">
                              <a:lumMod val="50000"/>
                            </a:schemeClr>
                          </a:solidFill>
                        </a:rPr>
                        <a:t> on Validity </a:t>
                      </a:r>
                      <a:endParaRPr lang="en-US" sz="1600" b="1" dirty="0" smtClean="0">
                        <a:solidFill>
                          <a:schemeClr val="accent3">
                            <a:lumMod val="50000"/>
                          </a:schemeClr>
                        </a:solidFill>
                      </a:endParaRPr>
                    </a:p>
                    <a:p>
                      <a:pPr marL="169863" indent="-169863">
                        <a:buFont typeface="Arial" panose="020B0604020202020204" pitchFamily="34" charset="0"/>
                        <a:buChar char="•"/>
                      </a:pPr>
                      <a:r>
                        <a:rPr lang="en-US" sz="1600" dirty="0" smtClean="0">
                          <a:solidFill>
                            <a:schemeClr val="accent3">
                              <a:lumMod val="50000"/>
                            </a:schemeClr>
                          </a:solidFill>
                        </a:rPr>
                        <a:t>Problem type</a:t>
                      </a:r>
                    </a:p>
                    <a:p>
                      <a:pPr marL="169863" indent="-169863">
                        <a:buFont typeface="Arial" panose="020B0604020202020204" pitchFamily="34" charset="0"/>
                        <a:buChar char="•"/>
                      </a:pPr>
                      <a:r>
                        <a:rPr lang="en-US" sz="1600" dirty="0" smtClean="0">
                          <a:solidFill>
                            <a:schemeClr val="accent3">
                              <a:lumMod val="50000"/>
                            </a:schemeClr>
                          </a:solidFill>
                        </a:rPr>
                        <a:t>Timelines</a:t>
                      </a:r>
                    </a:p>
                    <a:p>
                      <a:pPr marL="169863" indent="-169863">
                        <a:buFont typeface="Arial" panose="020B0604020202020204" pitchFamily="34" charset="0"/>
                        <a:buChar char="•"/>
                      </a:pPr>
                      <a:r>
                        <a:rPr lang="en-US" sz="1600" dirty="0" smtClean="0">
                          <a:solidFill>
                            <a:schemeClr val="accent3">
                              <a:lumMod val="50000"/>
                            </a:schemeClr>
                          </a:solidFill>
                        </a:rPr>
                        <a:t>Information availability</a:t>
                      </a:r>
                    </a:p>
                    <a:p>
                      <a:pPr marL="169863" indent="-169863">
                        <a:buFont typeface="Arial" panose="020B0604020202020204" pitchFamily="34" charset="0"/>
                        <a:buChar char="•"/>
                      </a:pPr>
                      <a:r>
                        <a:rPr lang="en-US" sz="1600" dirty="0" smtClean="0">
                          <a:solidFill>
                            <a:schemeClr val="accent3">
                              <a:lumMod val="50000"/>
                            </a:schemeClr>
                          </a:solidFill>
                        </a:rPr>
                        <a:t>Context</a:t>
                      </a:r>
                    </a:p>
                  </a:txBody>
                  <a:tcPr>
                    <a:lnL w="12700" cap="flat" cmpd="sng" algn="ctr">
                      <a:solidFill>
                        <a:schemeClr val="tx1"/>
                      </a:solidFill>
                      <a:prstDash val="solid"/>
                      <a:round/>
                      <a:headEnd type="none" w="med" len="med"/>
                      <a:tailEnd type="none" w="med" len="med"/>
                    </a:lnL>
                  </a:tcPr>
                </a:tc>
              </a:tr>
              <a:tr h="370840">
                <a:tc>
                  <a:txBody>
                    <a:bodyPr/>
                    <a:lstStyle/>
                    <a:p>
                      <a:r>
                        <a:rPr lang="en-US" sz="1600" b="1" dirty="0" smtClean="0"/>
                        <a:t>Rules</a:t>
                      </a:r>
                      <a:endParaRPr lang="en-US" sz="1600" b="1" dirty="0"/>
                    </a:p>
                  </a:txBody>
                  <a:tcPr>
                    <a:lnR w="12700" cap="flat" cmpd="sng" algn="ctr">
                      <a:solidFill>
                        <a:schemeClr val="tx1"/>
                      </a:solidFill>
                      <a:prstDash val="solid"/>
                      <a:round/>
                      <a:headEnd type="none" w="med" len="med"/>
                      <a:tailEnd type="none" w="med" len="med"/>
                    </a:lnR>
                    <a:solidFill>
                      <a:schemeClr val="accent3">
                        <a:lumMod val="75000"/>
                      </a:schemeClr>
                    </a:solidFill>
                  </a:tcPr>
                </a:tc>
                <a:tc>
                  <a:txBody>
                    <a:bodyPr/>
                    <a:lstStyle/>
                    <a:p>
                      <a:pPr marL="0" indent="0">
                        <a:buFont typeface="Arial" panose="020B0604020202020204" pitchFamily="34" charset="0"/>
                        <a:buNone/>
                      </a:pPr>
                      <a:r>
                        <a:rPr lang="en-US" sz="1600" b="1" dirty="0" smtClean="0">
                          <a:solidFill>
                            <a:schemeClr val="accent3">
                              <a:lumMod val="50000"/>
                            </a:schemeClr>
                          </a:solidFill>
                        </a:rPr>
                        <a:t>Large Impact</a:t>
                      </a:r>
                      <a:r>
                        <a:rPr lang="en-US" sz="1600" b="1" baseline="0" dirty="0" smtClean="0">
                          <a:solidFill>
                            <a:schemeClr val="accent3">
                              <a:lumMod val="50000"/>
                            </a:schemeClr>
                          </a:solidFill>
                        </a:rPr>
                        <a:t> on Validity </a:t>
                      </a:r>
                      <a:endParaRPr lang="en-US" sz="1600" b="1" dirty="0" smtClean="0">
                        <a:solidFill>
                          <a:schemeClr val="accent3">
                            <a:lumMod val="50000"/>
                          </a:schemeClr>
                        </a:solidFill>
                      </a:endParaRPr>
                    </a:p>
                    <a:p>
                      <a:pPr marL="169863" indent="-169863">
                        <a:buFont typeface="Arial" panose="020B0604020202020204" pitchFamily="34" charset="0"/>
                        <a:buChar char="•"/>
                      </a:pPr>
                      <a:r>
                        <a:rPr lang="en-US" sz="1600" dirty="0" smtClean="0">
                          <a:solidFill>
                            <a:schemeClr val="accent3">
                              <a:lumMod val="50000"/>
                            </a:schemeClr>
                          </a:solidFill>
                        </a:rPr>
                        <a:t>Planning paradigms</a:t>
                      </a:r>
                    </a:p>
                    <a:p>
                      <a:pPr marL="169863" indent="-169863">
                        <a:buFont typeface="Arial" panose="020B0604020202020204" pitchFamily="34" charset="0"/>
                        <a:buChar char="•"/>
                      </a:pPr>
                      <a:r>
                        <a:rPr lang="en-US" sz="1600" dirty="0" smtClean="0">
                          <a:solidFill>
                            <a:schemeClr val="accent3">
                              <a:lumMod val="50000"/>
                            </a:schemeClr>
                          </a:solidFill>
                        </a:rPr>
                        <a:t>Information</a:t>
                      </a:r>
                      <a:r>
                        <a:rPr lang="en-US" sz="1600" baseline="0" dirty="0" smtClean="0">
                          <a:solidFill>
                            <a:schemeClr val="accent3">
                              <a:lumMod val="50000"/>
                            </a:schemeClr>
                          </a:solidFill>
                        </a:rPr>
                        <a:t> sharing</a:t>
                      </a:r>
                      <a:endParaRPr lang="en-US" sz="1600" dirty="0" smtClean="0">
                        <a:solidFill>
                          <a:schemeClr val="accent3">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indent="0">
                        <a:buFont typeface="Arial" panose="020B0604020202020204" pitchFamily="34" charset="0"/>
                        <a:buNone/>
                      </a:pPr>
                      <a:r>
                        <a:rPr lang="en-US" sz="1600" b="1" dirty="0" smtClean="0">
                          <a:solidFill>
                            <a:schemeClr val="accent3">
                              <a:lumMod val="50000"/>
                            </a:schemeClr>
                          </a:solidFill>
                        </a:rPr>
                        <a:t>Small Impact</a:t>
                      </a:r>
                      <a:r>
                        <a:rPr lang="en-US" sz="1600" b="1" baseline="0" dirty="0" smtClean="0">
                          <a:solidFill>
                            <a:schemeClr val="accent3">
                              <a:lumMod val="50000"/>
                            </a:schemeClr>
                          </a:solidFill>
                        </a:rPr>
                        <a:t> on Validity </a:t>
                      </a:r>
                      <a:endParaRPr lang="en-US" sz="1600" b="1" dirty="0" smtClean="0">
                        <a:solidFill>
                          <a:schemeClr val="accent3">
                            <a:lumMod val="50000"/>
                          </a:schemeClr>
                        </a:solidFill>
                      </a:endParaRPr>
                    </a:p>
                    <a:p>
                      <a:pPr marL="285750" indent="-285750">
                        <a:buFont typeface="Arial" panose="020B0604020202020204" pitchFamily="34" charset="0"/>
                        <a:buChar char="•"/>
                      </a:pPr>
                      <a:r>
                        <a:rPr lang="en-US" sz="1600" dirty="0" smtClean="0">
                          <a:solidFill>
                            <a:schemeClr val="accent3">
                              <a:lumMod val="50000"/>
                            </a:schemeClr>
                          </a:solidFill>
                        </a:rPr>
                        <a:t>Information</a:t>
                      </a:r>
                      <a:r>
                        <a:rPr lang="en-US" sz="1600" baseline="0" dirty="0" smtClean="0">
                          <a:solidFill>
                            <a:schemeClr val="accent3">
                              <a:lumMod val="50000"/>
                            </a:schemeClr>
                          </a:solidFill>
                        </a:rPr>
                        <a:t> sharing</a:t>
                      </a:r>
                      <a:endParaRPr lang="en-US" sz="1600" dirty="0">
                        <a:solidFill>
                          <a:schemeClr val="accent3">
                            <a:lumMod val="50000"/>
                          </a:schemeClr>
                        </a:solidFill>
                      </a:endParaRPr>
                    </a:p>
                  </a:txBody>
                  <a:tcPr>
                    <a:lnL w="12700" cap="flat" cmpd="sng" algn="ctr">
                      <a:solidFill>
                        <a:schemeClr val="tx1"/>
                      </a:solidFill>
                      <a:prstDash val="solid"/>
                      <a:round/>
                      <a:headEnd type="none" w="med" len="med"/>
                      <a:tailEnd type="none" w="med" len="med"/>
                    </a:lnL>
                  </a:tcPr>
                </a:tc>
              </a:tr>
            </a:tbl>
          </a:graphicData>
        </a:graphic>
      </p:graphicFrame>
      <p:sp>
        <p:nvSpPr>
          <p:cNvPr id="9" name="Slide Number Placeholder 8"/>
          <p:cNvSpPr>
            <a:spLocks noGrp="1"/>
          </p:cNvSpPr>
          <p:nvPr>
            <p:ph type="sldNum" sz="quarter" idx="12"/>
          </p:nvPr>
        </p:nvSpPr>
        <p:spPr/>
        <p:txBody>
          <a:bodyPr/>
          <a:lstStyle/>
          <a:p>
            <a:fld id="{57DC6C3E-8615-4EB7-8708-52DD17BC6C6C}" type="slidenum">
              <a:rPr lang="en-US" smtClean="0"/>
              <a:t>24</a:t>
            </a:fld>
            <a:endParaRPr lang="en-US"/>
          </a:p>
        </p:txBody>
      </p:sp>
      <p:sp>
        <p:nvSpPr>
          <p:cNvPr id="10" name="Rectangle 9"/>
          <p:cNvSpPr/>
          <p:nvPr/>
        </p:nvSpPr>
        <p:spPr>
          <a:xfrm>
            <a:off x="7322343" y="5888830"/>
            <a:ext cx="2428875" cy="365125"/>
          </a:xfrm>
          <a:prstGeom prst="rect">
            <a:avLst/>
          </a:prstGeom>
          <a:solidFill>
            <a:schemeClr val="accent4">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65307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Best Practices for Defining Scenario, Roles, and Rules</a:t>
            </a:r>
            <a:endParaRPr lang="en-US" sz="3200" dirty="0"/>
          </a:p>
        </p:txBody>
      </p:sp>
      <p:sp>
        <p:nvSpPr>
          <p:cNvPr id="3" name="Content Placeholder 2"/>
          <p:cNvSpPr>
            <a:spLocks noGrp="1"/>
          </p:cNvSpPr>
          <p:nvPr>
            <p:ph idx="1"/>
          </p:nvPr>
        </p:nvSpPr>
        <p:spPr>
          <a:xfrm>
            <a:off x="913795" y="1732449"/>
            <a:ext cx="10353762" cy="4387687"/>
          </a:xfrm>
        </p:spPr>
        <p:txBody>
          <a:bodyPr>
            <a:normAutofit fontScale="92500"/>
          </a:bodyPr>
          <a:lstStyle/>
          <a:p>
            <a:r>
              <a:rPr lang="en-US" sz="2800" dirty="0" smtClean="0"/>
              <a:t>Critical to be honest about how these choices restrict game findings</a:t>
            </a:r>
          </a:p>
          <a:p>
            <a:pPr lvl="1"/>
            <a:r>
              <a:rPr lang="en-US" sz="2600" dirty="0" smtClean="0"/>
              <a:t>Internal Validity</a:t>
            </a:r>
            <a:r>
              <a:rPr lang="en-US" sz="2600" dirty="0"/>
              <a:t>:</a:t>
            </a:r>
            <a:r>
              <a:rPr lang="en-US" sz="2600" dirty="0" smtClean="0"/>
              <a:t> how strong a claim can you make about causality</a:t>
            </a:r>
          </a:p>
          <a:p>
            <a:pPr lvl="1"/>
            <a:r>
              <a:rPr lang="en-US" sz="2600" dirty="0" smtClean="0"/>
              <a:t>External Validity: how much can you generalize the findings of the game to real world cases</a:t>
            </a:r>
          </a:p>
          <a:p>
            <a:r>
              <a:rPr lang="en-US" sz="2800" dirty="0" smtClean="0"/>
              <a:t>Common problems:</a:t>
            </a:r>
          </a:p>
          <a:p>
            <a:pPr lvl="1"/>
            <a:r>
              <a:rPr lang="en-US" sz="2600" dirty="0" smtClean="0"/>
              <a:t>Elimination of alternative explanations for the outcome</a:t>
            </a:r>
          </a:p>
          <a:p>
            <a:pPr lvl="1"/>
            <a:r>
              <a:rPr lang="en-US" sz="2600" dirty="0" smtClean="0"/>
              <a:t>Failure to consider alternative hypothesis</a:t>
            </a:r>
          </a:p>
          <a:p>
            <a:pPr lvl="1"/>
            <a:r>
              <a:rPr lang="en-US" sz="2600" dirty="0" smtClean="0"/>
              <a:t>Limited applicability to other cases</a:t>
            </a:r>
            <a:endParaRPr lang="en-US" sz="2600" dirty="0"/>
          </a:p>
          <a:p>
            <a:pPr marL="36900" indent="0">
              <a:buNone/>
            </a:pPr>
            <a:endParaRPr lang="en-US" sz="2800" dirty="0" smtClean="0"/>
          </a:p>
          <a:p>
            <a:pPr lvl="1"/>
            <a:endParaRPr lang="en-US" sz="2800" dirty="0"/>
          </a:p>
        </p:txBody>
      </p:sp>
      <p:sp>
        <p:nvSpPr>
          <p:cNvPr id="9" name="Slide Number Placeholder 8"/>
          <p:cNvSpPr>
            <a:spLocks noGrp="1"/>
          </p:cNvSpPr>
          <p:nvPr>
            <p:ph type="sldNum" sz="quarter" idx="12"/>
          </p:nvPr>
        </p:nvSpPr>
        <p:spPr/>
        <p:txBody>
          <a:bodyPr/>
          <a:lstStyle/>
          <a:p>
            <a:fld id="{57DC6C3E-8615-4EB7-8708-52DD17BC6C6C}" type="slidenum">
              <a:rPr lang="en-US" smtClean="0"/>
              <a:t>25</a:t>
            </a:fld>
            <a:endParaRPr lang="en-US"/>
          </a:p>
        </p:txBody>
      </p:sp>
      <p:sp>
        <p:nvSpPr>
          <p:cNvPr id="10" name="Rectangle 9"/>
          <p:cNvSpPr/>
          <p:nvPr/>
        </p:nvSpPr>
        <p:spPr>
          <a:xfrm>
            <a:off x="7322343" y="5888830"/>
            <a:ext cx="2428875" cy="365125"/>
          </a:xfrm>
          <a:prstGeom prst="rect">
            <a:avLst/>
          </a:prstGeom>
          <a:solidFill>
            <a:schemeClr val="accent4">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7078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Best Practices for Data Collection Plan</a:t>
            </a:r>
            <a:endParaRPr lang="en-US" sz="3200" dirty="0"/>
          </a:p>
        </p:txBody>
      </p:sp>
      <p:sp>
        <p:nvSpPr>
          <p:cNvPr id="3" name="Content Placeholder 2"/>
          <p:cNvSpPr>
            <a:spLocks noGrp="1"/>
          </p:cNvSpPr>
          <p:nvPr>
            <p:ph idx="1"/>
          </p:nvPr>
        </p:nvSpPr>
        <p:spPr>
          <a:xfrm>
            <a:off x="913795" y="1732449"/>
            <a:ext cx="10353762" cy="4387687"/>
          </a:xfrm>
        </p:spPr>
        <p:txBody>
          <a:bodyPr>
            <a:normAutofit/>
          </a:bodyPr>
          <a:lstStyle/>
          <a:p>
            <a:r>
              <a:rPr lang="en-US" sz="2800" dirty="0" smtClean="0"/>
              <a:t>Consistent, thoughtful data collection plan provides the structure needed to support systematic analysis</a:t>
            </a:r>
          </a:p>
          <a:p>
            <a:r>
              <a:rPr lang="en-US" sz="2800" dirty="0" smtClean="0"/>
              <a:t>Generalized questions to be asked:</a:t>
            </a:r>
          </a:p>
          <a:p>
            <a:pPr lvl="1"/>
            <a:r>
              <a:rPr lang="en-US" sz="2600" dirty="0" smtClean="0"/>
              <a:t>Not a mechanical process, questions must be integrated with other decisions made during research design</a:t>
            </a:r>
          </a:p>
          <a:p>
            <a:pPr lvl="1"/>
            <a:r>
              <a:rPr lang="en-US" sz="2600" dirty="0" smtClean="0"/>
              <a:t>Does not preclude collecting more data</a:t>
            </a:r>
          </a:p>
          <a:p>
            <a:r>
              <a:rPr lang="en-US" sz="2800" dirty="0" smtClean="0"/>
              <a:t>Better defined research design supports more precise data collection</a:t>
            </a:r>
          </a:p>
        </p:txBody>
      </p:sp>
      <p:sp>
        <p:nvSpPr>
          <p:cNvPr id="9" name="Slide Number Placeholder 8"/>
          <p:cNvSpPr>
            <a:spLocks noGrp="1"/>
          </p:cNvSpPr>
          <p:nvPr>
            <p:ph type="sldNum" sz="quarter" idx="12"/>
          </p:nvPr>
        </p:nvSpPr>
        <p:spPr/>
        <p:txBody>
          <a:bodyPr/>
          <a:lstStyle/>
          <a:p>
            <a:fld id="{57DC6C3E-8615-4EB7-8708-52DD17BC6C6C}" type="slidenum">
              <a:rPr lang="en-US" smtClean="0"/>
              <a:t>26</a:t>
            </a:fld>
            <a:endParaRPr lang="en-US"/>
          </a:p>
        </p:txBody>
      </p:sp>
      <p:sp>
        <p:nvSpPr>
          <p:cNvPr id="10" name="Rectangle 9"/>
          <p:cNvSpPr/>
          <p:nvPr/>
        </p:nvSpPr>
        <p:spPr>
          <a:xfrm>
            <a:off x="7322343" y="5888830"/>
            <a:ext cx="2428875" cy="365125"/>
          </a:xfrm>
          <a:prstGeom prst="rect">
            <a:avLst/>
          </a:prstGeom>
          <a:solidFill>
            <a:schemeClr val="accent4">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76306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Consequences for Games as Part of Larger </a:t>
            </a:r>
            <a:r>
              <a:rPr lang="en-US" dirty="0"/>
              <a:t>S</a:t>
            </a:r>
            <a:r>
              <a:rPr lang="en-US" dirty="0" smtClean="0"/>
              <a:t>tudies</a:t>
            </a:r>
            <a:endParaRPr lang="en-US" dirty="0"/>
          </a:p>
        </p:txBody>
      </p:sp>
      <p:sp>
        <p:nvSpPr>
          <p:cNvPr id="3" name="Content Placeholder 2"/>
          <p:cNvSpPr>
            <a:spLocks noGrp="1"/>
          </p:cNvSpPr>
          <p:nvPr>
            <p:ph idx="1"/>
          </p:nvPr>
        </p:nvSpPr>
        <p:spPr>
          <a:xfrm>
            <a:off x="913796" y="1568762"/>
            <a:ext cx="10501918" cy="4504660"/>
          </a:xfrm>
        </p:spPr>
        <p:txBody>
          <a:bodyPr>
            <a:noAutofit/>
          </a:bodyPr>
          <a:lstStyle/>
          <a:p>
            <a:r>
              <a:rPr lang="en-US" sz="2800" dirty="0" smtClean="0"/>
              <a:t>Focus on good design can make it easier to link games to other research projects</a:t>
            </a:r>
          </a:p>
          <a:p>
            <a:pPr marL="342900" lvl="1" indent="-306000">
              <a:buFont typeface="Wingdings 2" charset="2"/>
              <a:buChar char=""/>
            </a:pPr>
            <a:r>
              <a:rPr lang="en-US" sz="2800" dirty="0" smtClean="0"/>
              <a:t>Allows better variable matching by making sure </a:t>
            </a:r>
            <a:r>
              <a:rPr lang="en-US" sz="2800" dirty="0"/>
              <a:t>consistent variables are actually comparable across </a:t>
            </a:r>
            <a:r>
              <a:rPr lang="en-US" sz="2800" dirty="0" smtClean="0"/>
              <a:t>studies</a:t>
            </a:r>
          </a:p>
          <a:p>
            <a:r>
              <a:rPr lang="en-US" sz="2800" dirty="0" smtClean="0"/>
              <a:t>Often there’s a desire to move from unstructured to more structured problems, or from the specifics of a particular empirical case to findings that have a more general scope, this method highlights those opportunities</a:t>
            </a:r>
          </a:p>
        </p:txBody>
      </p:sp>
      <p:sp>
        <p:nvSpPr>
          <p:cNvPr id="10" name="Rectangle 9"/>
          <p:cNvSpPr/>
          <p:nvPr/>
        </p:nvSpPr>
        <p:spPr>
          <a:xfrm>
            <a:off x="9763125" y="5888830"/>
            <a:ext cx="2428875" cy="3651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9" name="Slide Number Placeholder 8"/>
          <p:cNvSpPr>
            <a:spLocks noGrp="1"/>
          </p:cNvSpPr>
          <p:nvPr>
            <p:ph type="sldNum" sz="quarter" idx="12"/>
          </p:nvPr>
        </p:nvSpPr>
        <p:spPr/>
        <p:txBody>
          <a:bodyPr/>
          <a:lstStyle/>
          <a:p>
            <a:fld id="{57DC6C3E-8615-4EB7-8708-52DD17BC6C6C}" type="slidenum">
              <a:rPr lang="en-US" smtClean="0"/>
              <a:t>27</a:t>
            </a:fld>
            <a:endParaRPr lang="en-US"/>
          </a:p>
        </p:txBody>
      </p:sp>
    </p:spTree>
    <p:extLst>
      <p:ext uri="{BB962C8B-B14F-4D97-AF65-F5344CB8AC3E}">
        <p14:creationId xmlns:p14="http://schemas.microsoft.com/office/powerpoint/2010/main" val="6761042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Abductive</a:t>
            </a:r>
            <a:r>
              <a:rPr lang="en-US" dirty="0" smtClean="0"/>
              <a:t>, Inductive, or Deductive?</a:t>
            </a:r>
            <a:endParaRPr lang="en-US" dirty="0"/>
          </a:p>
        </p:txBody>
      </p:sp>
      <p:sp>
        <p:nvSpPr>
          <p:cNvPr id="3" name="Content Placeholder 2"/>
          <p:cNvSpPr>
            <a:spLocks noGrp="1"/>
          </p:cNvSpPr>
          <p:nvPr>
            <p:ph idx="1"/>
          </p:nvPr>
        </p:nvSpPr>
        <p:spPr>
          <a:xfrm>
            <a:off x="913795" y="1732449"/>
            <a:ext cx="10353762" cy="4359163"/>
          </a:xfrm>
        </p:spPr>
        <p:txBody>
          <a:bodyPr>
            <a:normAutofit lnSpcReduction="10000"/>
          </a:bodyPr>
          <a:lstStyle/>
          <a:p>
            <a:r>
              <a:rPr lang="en-US" sz="2800" dirty="0" smtClean="0"/>
              <a:t>We are only able to undertake the process of simplifying the complexity of the world into the artificial form of game by making choices about what to include or exclude</a:t>
            </a:r>
          </a:p>
          <a:p>
            <a:r>
              <a:rPr lang="en-US" sz="2800" dirty="0" smtClean="0"/>
              <a:t>We make these choices based on our existing hypothesis or mental models of the problem set</a:t>
            </a:r>
          </a:p>
          <a:p>
            <a:r>
              <a:rPr lang="en-US" sz="2800" dirty="0" smtClean="0"/>
              <a:t>We as designers have a theory, and use that theory to shape the game world deductively, we just generally don’t acknowledge it</a:t>
            </a:r>
          </a:p>
          <a:p>
            <a:r>
              <a:rPr lang="en-US" sz="2800" dirty="0" smtClean="0"/>
              <a:t>Deductive design method forms boundary conditions for the </a:t>
            </a:r>
            <a:r>
              <a:rPr lang="en-US" sz="2800" dirty="0" err="1"/>
              <a:t>abductive</a:t>
            </a:r>
            <a:r>
              <a:rPr lang="en-US" sz="2800" dirty="0"/>
              <a:t> or inductive </a:t>
            </a:r>
            <a:r>
              <a:rPr lang="en-US" sz="2800" dirty="0" smtClean="0"/>
              <a:t>analytic </a:t>
            </a:r>
            <a:r>
              <a:rPr lang="en-US" sz="2800" dirty="0"/>
              <a:t>outputs of </a:t>
            </a:r>
            <a:r>
              <a:rPr lang="en-US" sz="2800" dirty="0" smtClean="0"/>
              <a:t>games</a:t>
            </a:r>
            <a:endParaRPr lang="en-US" sz="2800" dirty="0"/>
          </a:p>
        </p:txBody>
      </p:sp>
      <p:sp>
        <p:nvSpPr>
          <p:cNvPr id="5" name="Rectangle 4"/>
          <p:cNvSpPr/>
          <p:nvPr/>
        </p:nvSpPr>
        <p:spPr>
          <a:xfrm>
            <a:off x="9763125" y="5888830"/>
            <a:ext cx="2428875" cy="3651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 name="Slide Number Placeholder 10"/>
          <p:cNvSpPr>
            <a:spLocks noGrp="1"/>
          </p:cNvSpPr>
          <p:nvPr>
            <p:ph type="sldNum" sz="quarter" idx="12"/>
          </p:nvPr>
        </p:nvSpPr>
        <p:spPr/>
        <p:txBody>
          <a:bodyPr/>
          <a:lstStyle/>
          <a:p>
            <a:fld id="{57DC6C3E-8615-4EB7-8708-52DD17BC6C6C}" type="slidenum">
              <a:rPr lang="en-US" smtClean="0"/>
              <a:t>28</a:t>
            </a:fld>
            <a:endParaRPr lang="en-US"/>
          </a:p>
        </p:txBody>
      </p:sp>
    </p:spTree>
    <p:extLst>
      <p:ext uri="{BB962C8B-B14F-4D97-AF65-F5344CB8AC3E}">
        <p14:creationId xmlns:p14="http://schemas.microsoft.com/office/powerpoint/2010/main" val="12116518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Research Questions</a:t>
            </a:r>
            <a:endParaRPr lang="en-US" dirty="0"/>
          </a:p>
        </p:txBody>
      </p:sp>
      <p:sp>
        <p:nvSpPr>
          <p:cNvPr id="3" name="Content Placeholder 2"/>
          <p:cNvSpPr>
            <a:spLocks noGrp="1"/>
          </p:cNvSpPr>
          <p:nvPr>
            <p:ph idx="1"/>
          </p:nvPr>
        </p:nvSpPr>
        <p:spPr/>
        <p:txBody>
          <a:bodyPr>
            <a:normAutofit/>
          </a:bodyPr>
          <a:lstStyle/>
          <a:p>
            <a:r>
              <a:rPr lang="en-US" sz="2800" dirty="0" smtClean="0"/>
              <a:t>How can we build games to facilitate meeting our objectives?</a:t>
            </a:r>
          </a:p>
          <a:p>
            <a:r>
              <a:rPr lang="en-US" sz="2800" dirty="0" smtClean="0"/>
              <a:t>How can we assess the validity of findings from games?</a:t>
            </a:r>
          </a:p>
          <a:p>
            <a:r>
              <a:rPr lang="en-US" sz="2800" dirty="0" smtClean="0"/>
              <a:t>How can sponsors and clients use these tools to understand findings of the games we build for them?</a:t>
            </a:r>
            <a:endParaRPr lang="en-US" sz="2800" dirty="0"/>
          </a:p>
        </p:txBody>
      </p:sp>
      <p:sp>
        <p:nvSpPr>
          <p:cNvPr id="9" name="Slide Number Placeholder 8"/>
          <p:cNvSpPr>
            <a:spLocks noGrp="1"/>
          </p:cNvSpPr>
          <p:nvPr>
            <p:ph type="sldNum" sz="quarter" idx="12"/>
          </p:nvPr>
        </p:nvSpPr>
        <p:spPr/>
        <p:txBody>
          <a:bodyPr/>
          <a:lstStyle/>
          <a:p>
            <a:fld id="{57DC6C3E-8615-4EB7-8708-52DD17BC6C6C}" type="slidenum">
              <a:rPr lang="en-US" smtClean="0"/>
              <a:t>3</a:t>
            </a:fld>
            <a:endParaRPr lang="en-US"/>
          </a:p>
        </p:txBody>
      </p:sp>
      <p:sp>
        <p:nvSpPr>
          <p:cNvPr id="6" name="Rectangle 5"/>
          <p:cNvSpPr/>
          <p:nvPr/>
        </p:nvSpPr>
        <p:spPr>
          <a:xfrm>
            <a:off x="0" y="5882286"/>
            <a:ext cx="2428875" cy="3734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09151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of Improving Game Design Methods</a:t>
            </a:r>
            <a:endParaRPr lang="en-US" dirty="0"/>
          </a:p>
        </p:txBody>
      </p:sp>
      <p:sp>
        <p:nvSpPr>
          <p:cNvPr id="3" name="Content Placeholder 2"/>
          <p:cNvSpPr>
            <a:spLocks noGrp="1"/>
          </p:cNvSpPr>
          <p:nvPr>
            <p:ph idx="1"/>
          </p:nvPr>
        </p:nvSpPr>
        <p:spPr>
          <a:xfrm>
            <a:off x="451556" y="1568762"/>
            <a:ext cx="11277600" cy="4504660"/>
          </a:xfrm>
        </p:spPr>
        <p:txBody>
          <a:bodyPr>
            <a:noAutofit/>
          </a:bodyPr>
          <a:lstStyle/>
          <a:p>
            <a:r>
              <a:rPr lang="en-US" sz="2400" dirty="0" smtClean="0"/>
              <a:t>Reality of games is that they will always be imperfect instruments</a:t>
            </a:r>
          </a:p>
          <a:p>
            <a:pPr lvl="1"/>
            <a:r>
              <a:rPr lang="en-US" sz="2200" dirty="0" smtClean="0"/>
              <a:t>Witches of </a:t>
            </a:r>
            <a:r>
              <a:rPr lang="en-US" sz="2200" dirty="0" err="1" smtClean="0"/>
              <a:t>Wargaming</a:t>
            </a:r>
            <a:endParaRPr lang="en-US" sz="2200" dirty="0" smtClean="0"/>
          </a:p>
          <a:p>
            <a:pPr lvl="1"/>
            <a:r>
              <a:rPr lang="en-US" sz="2200" dirty="0" smtClean="0"/>
              <a:t>Logistical constraints</a:t>
            </a:r>
          </a:p>
          <a:p>
            <a:r>
              <a:rPr lang="en-US" sz="2400" dirty="0" smtClean="0"/>
              <a:t>Huge strength of gaming is flexibility, cookie cutter approach not the answer</a:t>
            </a:r>
          </a:p>
          <a:p>
            <a:r>
              <a:rPr lang="en-US" sz="2400" dirty="0" smtClean="0"/>
              <a:t>Point is not to say anything short of a perfectly designed game is unacceptable, its to be able to talk about how these limitations on design limit our findings </a:t>
            </a:r>
          </a:p>
          <a:p>
            <a:pPr lvl="1"/>
            <a:r>
              <a:rPr lang="en-US" sz="2400" dirty="0" smtClean="0"/>
              <a:t>Set expectations before the game</a:t>
            </a:r>
          </a:p>
          <a:p>
            <a:pPr lvl="1"/>
            <a:r>
              <a:rPr lang="en-US" sz="2400" dirty="0" smtClean="0"/>
              <a:t>Defend findings after the game</a:t>
            </a:r>
            <a:endParaRPr lang="en-US" sz="2200" dirty="0"/>
          </a:p>
          <a:p>
            <a:endParaRPr lang="en-US" sz="2400" dirty="0"/>
          </a:p>
        </p:txBody>
      </p:sp>
      <p:sp>
        <p:nvSpPr>
          <p:cNvPr id="10" name="Slide Number Placeholder 9"/>
          <p:cNvSpPr>
            <a:spLocks noGrp="1"/>
          </p:cNvSpPr>
          <p:nvPr>
            <p:ph type="sldNum" sz="quarter" idx="12"/>
          </p:nvPr>
        </p:nvSpPr>
        <p:spPr/>
        <p:txBody>
          <a:bodyPr/>
          <a:lstStyle/>
          <a:p>
            <a:fld id="{57DC6C3E-8615-4EB7-8708-52DD17BC6C6C}" type="slidenum">
              <a:rPr lang="en-US" smtClean="0"/>
              <a:t>4</a:t>
            </a:fld>
            <a:endParaRPr lang="en-US"/>
          </a:p>
        </p:txBody>
      </p:sp>
      <p:sp>
        <p:nvSpPr>
          <p:cNvPr id="11" name="Rectangle 10"/>
          <p:cNvSpPr/>
          <p:nvPr/>
        </p:nvSpPr>
        <p:spPr>
          <a:xfrm>
            <a:off x="0" y="5882286"/>
            <a:ext cx="2428875" cy="3734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96889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p:cNvGraphicFramePr>
            <a:graphicFrameLocks noGrp="1"/>
          </p:cNvGraphicFramePr>
          <p:nvPr>
            <p:ph idx="1"/>
            <p:extLst>
              <p:ext uri="{D42A27DB-BD31-4B8C-83A1-F6EECF244321}">
                <p14:modId xmlns:p14="http://schemas.microsoft.com/office/powerpoint/2010/main" val="2554472080"/>
              </p:ext>
            </p:extLst>
          </p:nvPr>
        </p:nvGraphicFramePr>
        <p:xfrm>
          <a:off x="914400" y="0"/>
          <a:ext cx="10353675" cy="6857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normAutofit/>
          </a:bodyPr>
          <a:lstStyle/>
          <a:p>
            <a:r>
              <a:rPr lang="en-US" dirty="0" smtClean="0"/>
              <a:t>Standard Game Design Process</a:t>
            </a:r>
            <a:endParaRPr lang="en-US" dirty="0"/>
          </a:p>
        </p:txBody>
      </p:sp>
      <p:sp>
        <p:nvSpPr>
          <p:cNvPr id="3" name="Slide Number Placeholder 2"/>
          <p:cNvSpPr>
            <a:spLocks noGrp="1"/>
          </p:cNvSpPr>
          <p:nvPr>
            <p:ph type="sldNum" sz="quarter" idx="12"/>
          </p:nvPr>
        </p:nvSpPr>
        <p:spPr/>
        <p:txBody>
          <a:bodyPr/>
          <a:lstStyle/>
          <a:p>
            <a:fld id="{57DC6C3E-8615-4EB7-8708-52DD17BC6C6C}" type="slidenum">
              <a:rPr lang="en-US" smtClean="0"/>
              <a:t>5</a:t>
            </a:fld>
            <a:endParaRPr lang="en-US"/>
          </a:p>
        </p:txBody>
      </p:sp>
      <p:sp>
        <p:nvSpPr>
          <p:cNvPr id="11" name="Rectangle 10"/>
          <p:cNvSpPr/>
          <p:nvPr/>
        </p:nvSpPr>
        <p:spPr>
          <a:xfrm>
            <a:off x="2440781" y="5888830"/>
            <a:ext cx="2428875" cy="36512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83826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On Game Design (Chap 5 Art of </a:t>
            </a:r>
            <a:r>
              <a:rPr lang="en-US" dirty="0" err="1" smtClean="0"/>
              <a:t>Wargaming</a:t>
            </a:r>
            <a:r>
              <a:rPr lang="en-US" dirty="0" smtClean="0"/>
              <a:t>)</a:t>
            </a:r>
            <a:endParaRPr lang="en-US" dirty="0"/>
          </a:p>
        </p:txBody>
      </p:sp>
      <p:sp>
        <p:nvSpPr>
          <p:cNvPr id="3" name="Content Placeholder 2"/>
          <p:cNvSpPr>
            <a:spLocks noGrp="1"/>
          </p:cNvSpPr>
          <p:nvPr>
            <p:ph idx="1"/>
          </p:nvPr>
        </p:nvSpPr>
        <p:spPr>
          <a:xfrm>
            <a:off x="913794" y="1479231"/>
            <a:ext cx="10706119" cy="4058751"/>
          </a:xfrm>
        </p:spPr>
        <p:txBody>
          <a:bodyPr>
            <a:noAutofit/>
          </a:bodyPr>
          <a:lstStyle/>
          <a:p>
            <a:r>
              <a:rPr lang="en-US" sz="2600" dirty="0" smtClean="0"/>
              <a:t>Focus on crafting game objectives based on sponsor requirements</a:t>
            </a:r>
          </a:p>
          <a:p>
            <a:pPr lvl="1"/>
            <a:r>
              <a:rPr lang="en-US" sz="2600" dirty="0" smtClean="0"/>
              <a:t>How do you translate broad objective (ex. “Understand XX phenomenon”) into concrete focus areas?</a:t>
            </a:r>
          </a:p>
          <a:p>
            <a:r>
              <a:rPr lang="en-US" sz="2600" dirty="0"/>
              <a:t>World building more art than </a:t>
            </a:r>
            <a:r>
              <a:rPr lang="en-US" sz="2600" dirty="0" smtClean="0"/>
              <a:t>science, </a:t>
            </a:r>
            <a:r>
              <a:rPr lang="en-US" sz="2600" dirty="0"/>
              <a:t>no </a:t>
            </a:r>
            <a:r>
              <a:rPr lang="en-US" sz="2600" dirty="0" smtClean="0"/>
              <a:t>real formalisms available</a:t>
            </a:r>
          </a:p>
          <a:p>
            <a:pPr lvl="1"/>
            <a:r>
              <a:rPr lang="en-US" sz="2600" dirty="0" smtClean="0"/>
              <a:t>How do you decide which world is most useful to build?</a:t>
            </a:r>
          </a:p>
          <a:p>
            <a:r>
              <a:rPr lang="en-US" sz="2600" dirty="0" smtClean="0"/>
              <a:t>Define Information Requirements, “all necessary information and no unnecessary information”</a:t>
            </a:r>
          </a:p>
          <a:p>
            <a:pPr lvl="1"/>
            <a:r>
              <a:rPr lang="en-US" sz="2600" dirty="0" smtClean="0"/>
              <a:t>How do I know what is necessary? What is the potential cost of getting it wrong?</a:t>
            </a:r>
          </a:p>
        </p:txBody>
      </p:sp>
      <p:sp>
        <p:nvSpPr>
          <p:cNvPr id="9" name="Slide Number Placeholder 8"/>
          <p:cNvSpPr>
            <a:spLocks noGrp="1"/>
          </p:cNvSpPr>
          <p:nvPr>
            <p:ph type="sldNum" sz="quarter" idx="12"/>
          </p:nvPr>
        </p:nvSpPr>
        <p:spPr/>
        <p:txBody>
          <a:bodyPr/>
          <a:lstStyle/>
          <a:p>
            <a:fld id="{57DC6C3E-8615-4EB7-8708-52DD17BC6C6C}" type="slidenum">
              <a:rPr lang="en-US" smtClean="0"/>
              <a:t>6</a:t>
            </a:fld>
            <a:endParaRPr lang="en-US"/>
          </a:p>
        </p:txBody>
      </p:sp>
      <p:sp>
        <p:nvSpPr>
          <p:cNvPr id="10" name="Rectangle 9"/>
          <p:cNvSpPr/>
          <p:nvPr/>
        </p:nvSpPr>
        <p:spPr>
          <a:xfrm>
            <a:off x="2440781" y="5888830"/>
            <a:ext cx="2428875" cy="36512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17064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 of Structure</a:t>
            </a:r>
            <a:endParaRPr lang="en-US" dirty="0"/>
          </a:p>
        </p:txBody>
      </p:sp>
      <p:cxnSp>
        <p:nvCxnSpPr>
          <p:cNvPr id="12" name="Straight Arrow Connector 11"/>
          <p:cNvCxnSpPr/>
          <p:nvPr/>
        </p:nvCxnSpPr>
        <p:spPr>
          <a:xfrm>
            <a:off x="8962465" y="2242163"/>
            <a:ext cx="1" cy="2832554"/>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286207" y="3639390"/>
            <a:ext cx="3411047"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Content Placeholder 2"/>
          <p:cNvSpPr>
            <a:spLocks noGrp="1"/>
          </p:cNvSpPr>
          <p:nvPr>
            <p:ph idx="1"/>
          </p:nvPr>
        </p:nvSpPr>
        <p:spPr>
          <a:xfrm>
            <a:off x="765892" y="1568762"/>
            <a:ext cx="5207320" cy="4504660"/>
          </a:xfrm>
        </p:spPr>
        <p:txBody>
          <a:bodyPr>
            <a:noAutofit/>
          </a:bodyPr>
          <a:lstStyle/>
          <a:p>
            <a:r>
              <a:rPr lang="en-US" sz="2400" dirty="0" smtClean="0"/>
              <a:t>Often talk about desire to increase game structure, but we mean two different things:</a:t>
            </a:r>
          </a:p>
          <a:p>
            <a:pPr marL="792900" lvl="1" indent="-342900">
              <a:buFont typeface="+mj-lt"/>
              <a:buAutoNum type="arabicPeriod"/>
            </a:pPr>
            <a:r>
              <a:rPr lang="en-US" sz="2000" u="sng" dirty="0" smtClean="0"/>
              <a:t>Structured Methods</a:t>
            </a:r>
            <a:r>
              <a:rPr lang="en-US" sz="2000" dirty="0" smtClean="0"/>
              <a:t> ask standardized questions that guide and standardize data collection, making systematic comparisons possible</a:t>
            </a:r>
          </a:p>
          <a:p>
            <a:pPr marL="792900" lvl="1" indent="-342900">
              <a:buFont typeface="+mj-lt"/>
              <a:buAutoNum type="arabicPeriod"/>
            </a:pPr>
            <a:r>
              <a:rPr lang="en-US" sz="2000" u="sng" dirty="0" smtClean="0"/>
              <a:t>Structured Problems</a:t>
            </a:r>
            <a:r>
              <a:rPr lang="en-US" sz="2000" dirty="0" smtClean="0"/>
              <a:t> have clearly defined boundary, highlighting specific variables and strong hypothesis about their causal relationship</a:t>
            </a:r>
          </a:p>
          <a:p>
            <a:endParaRPr lang="en-US" sz="2400" dirty="0"/>
          </a:p>
          <a:p>
            <a:endParaRPr lang="en-US" sz="2400" dirty="0"/>
          </a:p>
        </p:txBody>
      </p:sp>
      <p:sp>
        <p:nvSpPr>
          <p:cNvPr id="19" name="TextBox 18"/>
          <p:cNvSpPr txBox="1"/>
          <p:nvPr/>
        </p:nvSpPr>
        <p:spPr>
          <a:xfrm>
            <a:off x="8162365" y="1446728"/>
            <a:ext cx="1600200" cy="830997"/>
          </a:xfrm>
          <a:prstGeom prst="rect">
            <a:avLst/>
          </a:prstGeom>
          <a:noFill/>
        </p:spPr>
        <p:txBody>
          <a:bodyPr wrap="square" rtlCol="0">
            <a:spAutoFit/>
          </a:bodyPr>
          <a:lstStyle/>
          <a:p>
            <a:pPr algn="ctr"/>
            <a:r>
              <a:rPr lang="en-US" sz="2400" dirty="0" smtClean="0">
                <a:solidFill>
                  <a:schemeClr val="tx2"/>
                </a:solidFill>
              </a:rPr>
              <a:t>Structured Problem</a:t>
            </a:r>
            <a:endParaRPr lang="en-US" sz="2400" dirty="0">
              <a:solidFill>
                <a:schemeClr val="tx2"/>
              </a:solidFill>
            </a:endParaRPr>
          </a:p>
        </p:txBody>
      </p:sp>
      <p:sp>
        <p:nvSpPr>
          <p:cNvPr id="20" name="TextBox 19"/>
          <p:cNvSpPr txBox="1"/>
          <p:nvPr/>
        </p:nvSpPr>
        <p:spPr>
          <a:xfrm>
            <a:off x="7938444" y="5031853"/>
            <a:ext cx="2048043" cy="830997"/>
          </a:xfrm>
          <a:prstGeom prst="rect">
            <a:avLst/>
          </a:prstGeom>
          <a:noFill/>
        </p:spPr>
        <p:txBody>
          <a:bodyPr wrap="square" rtlCol="0">
            <a:spAutoFit/>
          </a:bodyPr>
          <a:lstStyle/>
          <a:p>
            <a:pPr algn="ctr"/>
            <a:r>
              <a:rPr lang="en-US" sz="2400" dirty="0" smtClean="0">
                <a:solidFill>
                  <a:schemeClr val="tx2"/>
                </a:solidFill>
              </a:rPr>
              <a:t>Unstructured Problem</a:t>
            </a:r>
            <a:endParaRPr lang="en-US" sz="2400" dirty="0">
              <a:solidFill>
                <a:schemeClr val="tx2"/>
              </a:solidFill>
            </a:endParaRPr>
          </a:p>
        </p:txBody>
      </p:sp>
      <p:sp>
        <p:nvSpPr>
          <p:cNvPr id="23" name="TextBox 22"/>
          <p:cNvSpPr txBox="1"/>
          <p:nvPr/>
        </p:nvSpPr>
        <p:spPr>
          <a:xfrm>
            <a:off x="10454364" y="3107019"/>
            <a:ext cx="1600200" cy="830997"/>
          </a:xfrm>
          <a:prstGeom prst="rect">
            <a:avLst/>
          </a:prstGeom>
          <a:noFill/>
        </p:spPr>
        <p:txBody>
          <a:bodyPr wrap="square" rtlCol="0">
            <a:spAutoFit/>
          </a:bodyPr>
          <a:lstStyle/>
          <a:p>
            <a:pPr algn="ctr"/>
            <a:r>
              <a:rPr lang="en-US" sz="2400" dirty="0" smtClean="0">
                <a:solidFill>
                  <a:schemeClr val="tx2"/>
                </a:solidFill>
              </a:rPr>
              <a:t>Structured Method</a:t>
            </a:r>
            <a:endParaRPr lang="en-US" sz="2400" dirty="0">
              <a:solidFill>
                <a:schemeClr val="tx2"/>
              </a:solidFill>
            </a:endParaRPr>
          </a:p>
        </p:txBody>
      </p:sp>
      <p:sp>
        <p:nvSpPr>
          <p:cNvPr id="26" name="TextBox 25"/>
          <p:cNvSpPr txBox="1"/>
          <p:nvPr/>
        </p:nvSpPr>
        <p:spPr>
          <a:xfrm>
            <a:off x="5672146" y="3152451"/>
            <a:ext cx="2128417" cy="830997"/>
          </a:xfrm>
          <a:prstGeom prst="rect">
            <a:avLst/>
          </a:prstGeom>
          <a:noFill/>
        </p:spPr>
        <p:txBody>
          <a:bodyPr wrap="square" rtlCol="0">
            <a:spAutoFit/>
          </a:bodyPr>
          <a:lstStyle/>
          <a:p>
            <a:pPr algn="ctr"/>
            <a:r>
              <a:rPr lang="en-US" sz="2400" dirty="0" smtClean="0">
                <a:solidFill>
                  <a:schemeClr val="tx2"/>
                </a:solidFill>
              </a:rPr>
              <a:t>Unstructured Method</a:t>
            </a:r>
            <a:endParaRPr lang="en-US" sz="2400" dirty="0">
              <a:solidFill>
                <a:schemeClr val="tx2"/>
              </a:solidFill>
            </a:endParaRPr>
          </a:p>
        </p:txBody>
      </p:sp>
      <p:sp>
        <p:nvSpPr>
          <p:cNvPr id="15" name="TextBox 14"/>
          <p:cNvSpPr txBox="1"/>
          <p:nvPr/>
        </p:nvSpPr>
        <p:spPr>
          <a:xfrm>
            <a:off x="8941180" y="3832872"/>
            <a:ext cx="1811741" cy="707886"/>
          </a:xfrm>
          <a:prstGeom prst="rect">
            <a:avLst/>
          </a:prstGeom>
          <a:noFill/>
        </p:spPr>
        <p:txBody>
          <a:bodyPr wrap="square" rtlCol="0">
            <a:spAutoFit/>
          </a:bodyPr>
          <a:lstStyle/>
          <a:p>
            <a:pPr algn="ctr"/>
            <a:r>
              <a:rPr lang="en-US" sz="2000" dirty="0" smtClean="0">
                <a:solidFill>
                  <a:schemeClr val="tx2"/>
                </a:solidFill>
              </a:rPr>
              <a:t>Matrix Gaming</a:t>
            </a:r>
            <a:endParaRPr lang="en-US" sz="2000" dirty="0">
              <a:solidFill>
                <a:schemeClr val="tx2"/>
              </a:solidFill>
            </a:endParaRPr>
          </a:p>
        </p:txBody>
      </p:sp>
      <p:sp>
        <p:nvSpPr>
          <p:cNvPr id="16" name="TextBox 15"/>
          <p:cNvSpPr txBox="1"/>
          <p:nvPr/>
        </p:nvSpPr>
        <p:spPr>
          <a:xfrm>
            <a:off x="8969552" y="2560464"/>
            <a:ext cx="1811741" cy="400110"/>
          </a:xfrm>
          <a:prstGeom prst="rect">
            <a:avLst/>
          </a:prstGeom>
          <a:noFill/>
        </p:spPr>
        <p:txBody>
          <a:bodyPr wrap="square" rtlCol="0">
            <a:spAutoFit/>
          </a:bodyPr>
          <a:lstStyle/>
          <a:p>
            <a:pPr algn="ctr"/>
            <a:r>
              <a:rPr lang="en-US" sz="2000" dirty="0" smtClean="0">
                <a:solidFill>
                  <a:schemeClr val="tx2"/>
                </a:solidFill>
              </a:rPr>
              <a:t>Mods &amp; Sims</a:t>
            </a:r>
            <a:endParaRPr lang="en-US" sz="2000" dirty="0">
              <a:solidFill>
                <a:schemeClr val="tx2"/>
              </a:solidFill>
            </a:endParaRPr>
          </a:p>
        </p:txBody>
      </p:sp>
      <p:sp>
        <p:nvSpPr>
          <p:cNvPr id="21" name="TextBox 20"/>
          <p:cNvSpPr txBox="1"/>
          <p:nvPr/>
        </p:nvSpPr>
        <p:spPr>
          <a:xfrm>
            <a:off x="6999686" y="3947166"/>
            <a:ext cx="2180633" cy="400110"/>
          </a:xfrm>
          <a:prstGeom prst="rect">
            <a:avLst/>
          </a:prstGeom>
          <a:noFill/>
        </p:spPr>
        <p:txBody>
          <a:bodyPr wrap="square" rtlCol="0">
            <a:spAutoFit/>
          </a:bodyPr>
          <a:lstStyle/>
          <a:p>
            <a:pPr algn="ctr"/>
            <a:r>
              <a:rPr lang="en-US" sz="2000" dirty="0" smtClean="0">
                <a:solidFill>
                  <a:schemeClr val="tx2"/>
                </a:solidFill>
              </a:rPr>
              <a:t>Reporting</a:t>
            </a:r>
            <a:endParaRPr lang="en-US" sz="2000" dirty="0">
              <a:solidFill>
                <a:schemeClr val="tx2"/>
              </a:solidFill>
            </a:endParaRPr>
          </a:p>
        </p:txBody>
      </p:sp>
      <p:sp>
        <p:nvSpPr>
          <p:cNvPr id="22" name="TextBox 21"/>
          <p:cNvSpPr txBox="1"/>
          <p:nvPr/>
        </p:nvSpPr>
        <p:spPr>
          <a:xfrm>
            <a:off x="7185106" y="2560464"/>
            <a:ext cx="1811741" cy="707886"/>
          </a:xfrm>
          <a:prstGeom prst="rect">
            <a:avLst/>
          </a:prstGeom>
          <a:noFill/>
        </p:spPr>
        <p:txBody>
          <a:bodyPr wrap="square" rtlCol="0">
            <a:spAutoFit/>
          </a:bodyPr>
          <a:lstStyle/>
          <a:p>
            <a:pPr algn="ctr"/>
            <a:r>
              <a:rPr lang="en-US" sz="2000" dirty="0" smtClean="0">
                <a:solidFill>
                  <a:schemeClr val="tx2"/>
                </a:solidFill>
              </a:rPr>
              <a:t>Wastes of Time</a:t>
            </a:r>
            <a:endParaRPr lang="en-US" sz="2000" dirty="0">
              <a:solidFill>
                <a:schemeClr val="tx2"/>
              </a:solidFill>
            </a:endParaRPr>
          </a:p>
        </p:txBody>
      </p:sp>
      <p:sp>
        <p:nvSpPr>
          <p:cNvPr id="3" name="Slide Number Placeholder 2"/>
          <p:cNvSpPr>
            <a:spLocks noGrp="1"/>
          </p:cNvSpPr>
          <p:nvPr>
            <p:ph type="sldNum" sz="quarter" idx="12"/>
          </p:nvPr>
        </p:nvSpPr>
        <p:spPr/>
        <p:txBody>
          <a:bodyPr/>
          <a:lstStyle/>
          <a:p>
            <a:fld id="{57DC6C3E-8615-4EB7-8708-52DD17BC6C6C}" type="slidenum">
              <a:rPr lang="en-US" smtClean="0"/>
              <a:t>7</a:t>
            </a:fld>
            <a:endParaRPr lang="en-US"/>
          </a:p>
        </p:txBody>
      </p:sp>
      <p:sp>
        <p:nvSpPr>
          <p:cNvPr id="24" name="Rectangle 23"/>
          <p:cNvSpPr/>
          <p:nvPr/>
        </p:nvSpPr>
        <p:spPr>
          <a:xfrm>
            <a:off x="2440781" y="5888830"/>
            <a:ext cx="2428875" cy="36512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18693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to Improve Structure</a:t>
            </a:r>
            <a:endParaRPr lang="en-US" dirty="0"/>
          </a:p>
        </p:txBody>
      </p:sp>
      <p:sp>
        <p:nvSpPr>
          <p:cNvPr id="8" name="Slide Number Placeholder 7"/>
          <p:cNvSpPr>
            <a:spLocks noGrp="1"/>
          </p:cNvSpPr>
          <p:nvPr>
            <p:ph type="sldNum" sz="quarter" idx="12"/>
          </p:nvPr>
        </p:nvSpPr>
        <p:spPr>
          <a:xfrm>
            <a:off x="10500919" y="5887792"/>
            <a:ext cx="753545" cy="365125"/>
          </a:xfrm>
        </p:spPr>
        <p:txBody>
          <a:bodyPr/>
          <a:lstStyle/>
          <a:p>
            <a:fld id="{57DC6C3E-8615-4EB7-8708-52DD17BC6C6C}" type="slidenum">
              <a:rPr lang="en-US" sz="2000" smtClean="0">
                <a:solidFill>
                  <a:srgbClr val="161616"/>
                </a:solidFill>
              </a:rPr>
              <a:t>8</a:t>
            </a:fld>
            <a:endParaRPr lang="en-US" sz="2000" dirty="0">
              <a:solidFill>
                <a:srgbClr val="161616"/>
              </a:solidFill>
            </a:endParaRPr>
          </a:p>
        </p:txBody>
      </p:sp>
      <p:cxnSp>
        <p:nvCxnSpPr>
          <p:cNvPr id="12" name="Straight Arrow Connector 11"/>
          <p:cNvCxnSpPr/>
          <p:nvPr/>
        </p:nvCxnSpPr>
        <p:spPr>
          <a:xfrm>
            <a:off x="6090676" y="1853970"/>
            <a:ext cx="17934" cy="3644484"/>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endCxn id="23" idx="1"/>
          </p:cNvCxnSpPr>
          <p:nvPr/>
        </p:nvCxnSpPr>
        <p:spPr>
          <a:xfrm>
            <a:off x="3877608" y="3450468"/>
            <a:ext cx="4460288"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854252" y="1505114"/>
            <a:ext cx="2476358" cy="338554"/>
          </a:xfrm>
          <a:prstGeom prst="rect">
            <a:avLst/>
          </a:prstGeom>
          <a:noFill/>
        </p:spPr>
        <p:txBody>
          <a:bodyPr wrap="square" rtlCol="0">
            <a:spAutoFit/>
          </a:bodyPr>
          <a:lstStyle/>
          <a:p>
            <a:pPr algn="ctr"/>
            <a:r>
              <a:rPr lang="en-US" sz="1600" dirty="0" smtClean="0">
                <a:solidFill>
                  <a:schemeClr val="tx2"/>
                </a:solidFill>
              </a:rPr>
              <a:t>Structured Problem</a:t>
            </a:r>
            <a:endParaRPr lang="en-US" sz="1600" dirty="0">
              <a:solidFill>
                <a:schemeClr val="tx2"/>
              </a:solidFill>
            </a:endParaRPr>
          </a:p>
        </p:txBody>
      </p:sp>
      <p:sp>
        <p:nvSpPr>
          <p:cNvPr id="20" name="TextBox 19"/>
          <p:cNvSpPr txBox="1"/>
          <p:nvPr/>
        </p:nvSpPr>
        <p:spPr>
          <a:xfrm>
            <a:off x="4681420" y="5511831"/>
            <a:ext cx="2865028" cy="338554"/>
          </a:xfrm>
          <a:prstGeom prst="rect">
            <a:avLst/>
          </a:prstGeom>
          <a:noFill/>
        </p:spPr>
        <p:txBody>
          <a:bodyPr wrap="square" rtlCol="0">
            <a:spAutoFit/>
          </a:bodyPr>
          <a:lstStyle/>
          <a:p>
            <a:pPr algn="ctr"/>
            <a:r>
              <a:rPr lang="en-US" sz="1600" dirty="0" smtClean="0">
                <a:solidFill>
                  <a:schemeClr val="tx2"/>
                </a:solidFill>
              </a:rPr>
              <a:t>Unstructured Problem</a:t>
            </a:r>
            <a:endParaRPr lang="en-US" sz="1600" dirty="0">
              <a:solidFill>
                <a:schemeClr val="tx2"/>
              </a:solidFill>
            </a:endParaRPr>
          </a:p>
        </p:txBody>
      </p:sp>
      <p:sp>
        <p:nvSpPr>
          <p:cNvPr id="23" name="TextBox 22"/>
          <p:cNvSpPr txBox="1"/>
          <p:nvPr/>
        </p:nvSpPr>
        <p:spPr>
          <a:xfrm>
            <a:off x="8337896" y="3281191"/>
            <a:ext cx="2095641" cy="338554"/>
          </a:xfrm>
          <a:prstGeom prst="rect">
            <a:avLst/>
          </a:prstGeom>
          <a:noFill/>
        </p:spPr>
        <p:txBody>
          <a:bodyPr wrap="square" rtlCol="0">
            <a:spAutoFit/>
          </a:bodyPr>
          <a:lstStyle/>
          <a:p>
            <a:pPr algn="ctr"/>
            <a:r>
              <a:rPr lang="en-US" sz="1600" dirty="0" smtClean="0">
                <a:solidFill>
                  <a:schemeClr val="tx2"/>
                </a:solidFill>
              </a:rPr>
              <a:t>Structured Method</a:t>
            </a:r>
            <a:endParaRPr lang="en-US" sz="1600" dirty="0">
              <a:solidFill>
                <a:schemeClr val="tx2"/>
              </a:solidFill>
            </a:endParaRPr>
          </a:p>
        </p:txBody>
      </p:sp>
      <p:sp>
        <p:nvSpPr>
          <p:cNvPr id="26" name="TextBox 25"/>
          <p:cNvSpPr txBox="1"/>
          <p:nvPr/>
        </p:nvSpPr>
        <p:spPr>
          <a:xfrm>
            <a:off x="1732973" y="3276162"/>
            <a:ext cx="2128417" cy="338554"/>
          </a:xfrm>
          <a:prstGeom prst="rect">
            <a:avLst/>
          </a:prstGeom>
          <a:noFill/>
        </p:spPr>
        <p:txBody>
          <a:bodyPr wrap="square" rtlCol="0">
            <a:spAutoFit/>
          </a:bodyPr>
          <a:lstStyle/>
          <a:p>
            <a:pPr algn="ctr"/>
            <a:r>
              <a:rPr lang="en-US" sz="1600" dirty="0" smtClean="0">
                <a:solidFill>
                  <a:schemeClr val="tx2"/>
                </a:solidFill>
              </a:rPr>
              <a:t>Unstructured Method</a:t>
            </a:r>
            <a:endParaRPr lang="en-US" sz="1600" dirty="0">
              <a:solidFill>
                <a:schemeClr val="tx2"/>
              </a:solidFill>
            </a:endParaRPr>
          </a:p>
        </p:txBody>
      </p:sp>
      <p:sp>
        <p:nvSpPr>
          <p:cNvPr id="30" name="TextBox 29"/>
          <p:cNvSpPr txBox="1"/>
          <p:nvPr/>
        </p:nvSpPr>
        <p:spPr>
          <a:xfrm>
            <a:off x="3877608" y="3585224"/>
            <a:ext cx="2180633" cy="1384995"/>
          </a:xfrm>
          <a:prstGeom prst="rect">
            <a:avLst/>
          </a:prstGeom>
          <a:noFill/>
        </p:spPr>
        <p:txBody>
          <a:bodyPr wrap="square" rtlCol="0">
            <a:spAutoFit/>
          </a:bodyPr>
          <a:lstStyle/>
          <a:p>
            <a:pPr algn="ctr"/>
            <a:r>
              <a:rPr lang="en-US" sz="2800" dirty="0" smtClean="0">
                <a:solidFill>
                  <a:schemeClr val="tx2"/>
                </a:solidFill>
              </a:rPr>
              <a:t>Most Current Gaming </a:t>
            </a:r>
            <a:endParaRPr lang="en-US" sz="2800" dirty="0">
              <a:solidFill>
                <a:schemeClr val="tx2"/>
              </a:solidFill>
            </a:endParaRPr>
          </a:p>
        </p:txBody>
      </p:sp>
      <p:sp>
        <p:nvSpPr>
          <p:cNvPr id="3" name="Right Arrow 2"/>
          <p:cNvSpPr/>
          <p:nvPr/>
        </p:nvSpPr>
        <p:spPr>
          <a:xfrm>
            <a:off x="5786438" y="4096135"/>
            <a:ext cx="800099" cy="7724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rot="19023612">
            <a:off x="5446686" y="3043319"/>
            <a:ext cx="1393014" cy="661069"/>
          </a:xfrm>
          <a:prstGeom prst="right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28" name="TextBox 27"/>
          <p:cNvSpPr txBox="1"/>
          <p:nvPr/>
        </p:nvSpPr>
        <p:spPr>
          <a:xfrm>
            <a:off x="6390374" y="4087159"/>
            <a:ext cx="2104151" cy="954107"/>
          </a:xfrm>
          <a:prstGeom prst="rect">
            <a:avLst/>
          </a:prstGeom>
          <a:noFill/>
        </p:spPr>
        <p:txBody>
          <a:bodyPr wrap="square" rtlCol="0">
            <a:spAutoFit/>
          </a:bodyPr>
          <a:lstStyle/>
          <a:p>
            <a:pPr algn="ctr"/>
            <a:r>
              <a:rPr lang="en-US" sz="2800" dirty="0" smtClean="0">
                <a:solidFill>
                  <a:schemeClr val="tx2"/>
                </a:solidFill>
              </a:rPr>
              <a:t>Where We Need to Go</a:t>
            </a:r>
            <a:endParaRPr lang="en-US" sz="2800" dirty="0">
              <a:solidFill>
                <a:schemeClr val="tx2"/>
              </a:solidFill>
            </a:endParaRPr>
          </a:p>
        </p:txBody>
      </p:sp>
      <p:sp>
        <p:nvSpPr>
          <p:cNvPr id="24" name="TextBox 23"/>
          <p:cNvSpPr txBox="1"/>
          <p:nvPr/>
        </p:nvSpPr>
        <p:spPr>
          <a:xfrm>
            <a:off x="6313892" y="1930718"/>
            <a:ext cx="2180633" cy="1384995"/>
          </a:xfrm>
          <a:prstGeom prst="rect">
            <a:avLst/>
          </a:prstGeom>
          <a:noFill/>
        </p:spPr>
        <p:txBody>
          <a:bodyPr wrap="square" rtlCol="0">
            <a:spAutoFit/>
          </a:bodyPr>
          <a:lstStyle/>
          <a:p>
            <a:pPr algn="ctr"/>
            <a:r>
              <a:rPr lang="en-US" sz="2800" dirty="0" smtClean="0">
                <a:solidFill>
                  <a:schemeClr val="tx2"/>
                </a:solidFill>
              </a:rPr>
              <a:t>Where We </a:t>
            </a:r>
            <a:r>
              <a:rPr lang="en-US" sz="2800" dirty="0">
                <a:solidFill>
                  <a:schemeClr val="tx2"/>
                </a:solidFill>
              </a:rPr>
              <a:t>T</a:t>
            </a:r>
            <a:r>
              <a:rPr lang="en-US" sz="2800" dirty="0" smtClean="0">
                <a:solidFill>
                  <a:schemeClr val="tx2"/>
                </a:solidFill>
              </a:rPr>
              <a:t>alk about Going</a:t>
            </a:r>
            <a:endParaRPr lang="en-US" sz="2800" dirty="0">
              <a:solidFill>
                <a:schemeClr val="tx2"/>
              </a:solidFill>
            </a:endParaRPr>
          </a:p>
        </p:txBody>
      </p:sp>
      <p:sp>
        <p:nvSpPr>
          <p:cNvPr id="25" name="Rectangle 24"/>
          <p:cNvSpPr/>
          <p:nvPr/>
        </p:nvSpPr>
        <p:spPr>
          <a:xfrm>
            <a:off x="2440781" y="5888830"/>
            <a:ext cx="2428875" cy="36512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90599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Proposed Game Design Process</a:t>
            </a:r>
            <a:br>
              <a:rPr lang="en-US" dirty="0" smtClean="0"/>
            </a:br>
            <a:r>
              <a:rPr lang="en-US" dirty="0" smtClean="0"/>
              <a:t>Based on Social Science Research Methods</a:t>
            </a:r>
            <a:endParaRPr lang="en-US" dirty="0"/>
          </a:p>
        </p:txBody>
      </p:sp>
      <p:sp>
        <p:nvSpPr>
          <p:cNvPr id="3" name="Content Placeholder 2"/>
          <p:cNvSpPr>
            <a:spLocks noGrp="1"/>
          </p:cNvSpPr>
          <p:nvPr>
            <p:ph idx="1"/>
          </p:nvPr>
        </p:nvSpPr>
        <p:spPr/>
        <p:txBody>
          <a:bodyPr>
            <a:noAutofit/>
          </a:bodyPr>
          <a:lstStyle/>
          <a:p>
            <a:r>
              <a:rPr lang="en-US" sz="2800" dirty="0" smtClean="0">
                <a:solidFill>
                  <a:schemeClr val="accent2"/>
                </a:solidFill>
              </a:rPr>
              <a:t>Objectives</a:t>
            </a:r>
          </a:p>
          <a:p>
            <a:r>
              <a:rPr lang="en-US" sz="2800" dirty="0" smtClean="0">
                <a:solidFill>
                  <a:schemeClr val="accent3"/>
                </a:solidFill>
              </a:rPr>
              <a:t>Define mental model/hypothesis/theory</a:t>
            </a:r>
          </a:p>
          <a:p>
            <a:r>
              <a:rPr lang="en-US" sz="2800" dirty="0" smtClean="0">
                <a:solidFill>
                  <a:schemeClr val="accent4"/>
                </a:solidFill>
              </a:rPr>
              <a:t>Strategy for instantiating the model</a:t>
            </a:r>
          </a:p>
          <a:p>
            <a:r>
              <a:rPr lang="en-US" sz="2800" dirty="0" smtClean="0">
                <a:solidFill>
                  <a:schemeClr val="accent4"/>
                </a:solidFill>
              </a:rPr>
              <a:t>Method of representation (Game Structure, Scenario, Rules, and Roles)</a:t>
            </a:r>
          </a:p>
          <a:p>
            <a:r>
              <a:rPr lang="en-US" sz="2800" dirty="0" smtClean="0">
                <a:solidFill>
                  <a:schemeClr val="accent5"/>
                </a:solidFill>
              </a:rPr>
              <a:t>Game execution</a:t>
            </a:r>
          </a:p>
          <a:p>
            <a:r>
              <a:rPr lang="en-US" sz="2800" dirty="0" smtClean="0">
                <a:solidFill>
                  <a:schemeClr val="accent6"/>
                </a:solidFill>
              </a:rPr>
              <a:t>Post-game </a:t>
            </a:r>
            <a:r>
              <a:rPr lang="en-US" sz="2800" dirty="0">
                <a:solidFill>
                  <a:schemeClr val="accent6"/>
                </a:solidFill>
              </a:rPr>
              <a:t>a</a:t>
            </a:r>
            <a:r>
              <a:rPr lang="en-US" sz="2800" dirty="0" smtClean="0">
                <a:solidFill>
                  <a:schemeClr val="accent6"/>
                </a:solidFill>
              </a:rPr>
              <a:t>nalysis</a:t>
            </a:r>
            <a:endParaRPr lang="en-US" sz="2800" dirty="0">
              <a:solidFill>
                <a:schemeClr val="accent6"/>
              </a:solidFill>
            </a:endParaRPr>
          </a:p>
          <a:p>
            <a:endParaRPr lang="en-US" sz="2800" dirty="0" smtClean="0"/>
          </a:p>
        </p:txBody>
      </p:sp>
      <p:sp>
        <p:nvSpPr>
          <p:cNvPr id="9" name="Rectangle 8"/>
          <p:cNvSpPr/>
          <p:nvPr/>
        </p:nvSpPr>
        <p:spPr>
          <a:xfrm>
            <a:off x="913795" y="2335236"/>
            <a:ext cx="10255590" cy="2136751"/>
          </a:xfrm>
          <a:prstGeom prst="rect">
            <a:avLst/>
          </a:prstGeom>
          <a:noFill/>
          <a:ln w="381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Slide Number Placeholder 10"/>
          <p:cNvSpPr>
            <a:spLocks noGrp="1"/>
          </p:cNvSpPr>
          <p:nvPr>
            <p:ph type="sldNum" sz="quarter" idx="12"/>
          </p:nvPr>
        </p:nvSpPr>
        <p:spPr/>
        <p:txBody>
          <a:bodyPr/>
          <a:lstStyle/>
          <a:p>
            <a:fld id="{57DC6C3E-8615-4EB7-8708-52DD17BC6C6C}" type="slidenum">
              <a:rPr lang="en-US" smtClean="0"/>
              <a:t>9</a:t>
            </a:fld>
            <a:endParaRPr lang="en-US"/>
          </a:p>
        </p:txBody>
      </p:sp>
      <p:sp>
        <p:nvSpPr>
          <p:cNvPr id="12" name="Rectangle 11"/>
          <p:cNvSpPr/>
          <p:nvPr/>
        </p:nvSpPr>
        <p:spPr>
          <a:xfrm>
            <a:off x="4881562" y="5888830"/>
            <a:ext cx="2428875" cy="36512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48934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Slate</Template>
  <TotalTime>13490</TotalTime>
  <Words>2024</Words>
  <Application>Microsoft Office PowerPoint</Application>
  <PresentationFormat>Widescreen</PresentationFormat>
  <Paragraphs>242</Paragraphs>
  <Slides>28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Calisto MT</vt:lpstr>
      <vt:lpstr>Trebuchet MS</vt:lpstr>
      <vt:lpstr>Wingdings 2</vt:lpstr>
      <vt:lpstr>Slate</vt:lpstr>
      <vt:lpstr>Methods of Social Inquiry  for Game Design:</vt:lpstr>
      <vt:lpstr>Overview</vt:lpstr>
      <vt:lpstr>Key Research Questions</vt:lpstr>
      <vt:lpstr>Goal of Improving Game Design Methods</vt:lpstr>
      <vt:lpstr>Standard Game Design Process</vt:lpstr>
      <vt:lpstr>On Game Design (Chap 5 Art of Wargaming)</vt:lpstr>
      <vt:lpstr>Question of Structure</vt:lpstr>
      <vt:lpstr>How to Improve Structure</vt:lpstr>
      <vt:lpstr>Proposed Game Design Process Based on Social Science Research Methods</vt:lpstr>
      <vt:lpstr>Gaming in Social Science</vt:lpstr>
      <vt:lpstr>Social Science in Gaming</vt:lpstr>
      <vt:lpstr>Introduction to Social Science Approaches</vt:lpstr>
      <vt:lpstr>Games and Case Studies</vt:lpstr>
      <vt:lpstr>Logic of Case Study Research</vt:lpstr>
      <vt:lpstr>Logic of Case Study Research for Games</vt:lpstr>
      <vt:lpstr>Best Practices for the Research Design Process</vt:lpstr>
      <vt:lpstr>Best Practices for Objectives</vt:lpstr>
      <vt:lpstr>Best Practices for Game Concept: Research Strategy</vt:lpstr>
      <vt:lpstr>Best Practices for Game Concept: Variable Definition</vt:lpstr>
      <vt:lpstr>Best Practices for Game Concept: Decisions as a Key Variable</vt:lpstr>
      <vt:lpstr>Best Practices for Game Concept: Other Key Variables</vt:lpstr>
      <vt:lpstr>Best Practices for Scenario Setting</vt:lpstr>
      <vt:lpstr>Best Practices for Defining Scenario, Roles, and Rules</vt:lpstr>
      <vt:lpstr>Best Practices for Defining Scenario, Roles, and Rules: Variation in between Game and Reality has a…</vt:lpstr>
      <vt:lpstr>Best Practices for Defining Scenario, Roles, and Rules</vt:lpstr>
      <vt:lpstr>Best Practices for Data Collection Plan</vt:lpstr>
      <vt:lpstr>Consequences for Games as Part of Larger Studies</vt:lpstr>
      <vt:lpstr>Abductive, Inductive, or Deductive?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Ellie Bartels</dc:creator>
  <cp:lastModifiedBy>Ellie Bartels</cp:lastModifiedBy>
  <cp:revision>125</cp:revision>
  <dcterms:created xsi:type="dcterms:W3CDTF">2014-05-20T02:40:22Z</dcterms:created>
  <dcterms:modified xsi:type="dcterms:W3CDTF">2015-02-17T20:02:54Z</dcterms:modified>
</cp:coreProperties>
</file>