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70" r:id="rId5"/>
    <p:sldId id="272" r:id="rId6"/>
    <p:sldId id="273" r:id="rId7"/>
    <p:sldId id="271" r:id="rId8"/>
    <p:sldId id="275" r:id="rId9"/>
    <p:sldId id="274" r:id="rId10"/>
    <p:sldId id="276" r:id="rId11"/>
    <p:sldId id="277" r:id="rId12"/>
    <p:sldId id="278" r:id="rId13"/>
    <p:sldId id="280" r:id="rId14"/>
    <p:sldId id="281"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6" autoAdjust="0"/>
    <p:restoredTop sz="94660"/>
  </p:normalViewPr>
  <p:slideViewPr>
    <p:cSldViewPr>
      <p:cViewPr varScale="1">
        <p:scale>
          <a:sx n="110" d="100"/>
          <a:sy n="110" d="100"/>
        </p:scale>
        <p:origin x="1176" y="1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CE589D-E1C5-44D9-AD35-CACD4FC1316A}" type="datetimeFigureOut">
              <a:rPr lang="en-US" smtClean="0"/>
              <a:t>11/11/2014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64078F-EE00-4915-B4D1-E8CAD493AAC2}" type="slidenum">
              <a:rPr lang="en-US" smtClean="0"/>
              <a:t>‹#›</a:t>
            </a:fld>
            <a:endParaRPr lang="en-US"/>
          </a:p>
        </p:txBody>
      </p:sp>
    </p:spTree>
    <p:extLst>
      <p:ext uri="{BB962C8B-B14F-4D97-AF65-F5344CB8AC3E}">
        <p14:creationId xmlns:p14="http://schemas.microsoft.com/office/powerpoint/2010/main" val="3837820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64078F-EE00-4915-B4D1-E8CAD493AAC2}" type="slidenum">
              <a:rPr lang="en-US" smtClean="0"/>
              <a:t>2</a:t>
            </a:fld>
            <a:endParaRPr lang="en-US"/>
          </a:p>
        </p:txBody>
      </p:sp>
    </p:spTree>
    <p:extLst>
      <p:ext uri="{BB962C8B-B14F-4D97-AF65-F5344CB8AC3E}">
        <p14:creationId xmlns:p14="http://schemas.microsoft.com/office/powerpoint/2010/main" val="12870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F3C86C-26F1-4C84-B309-C3C598265A7A}" type="datetime1">
              <a:rPr lang="en-US" smtClean="0"/>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481060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64769-742A-4DA5-9DC9-AA0BCDDC3FBF}" type="datetime1">
              <a:rPr lang="en-US" smtClean="0"/>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2532160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ABBC-E45D-4A26-9D37-6E18D9240D3B}" type="datetime1">
              <a:rPr lang="en-US" smtClean="0"/>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2697809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20AD1-F459-4F42-AD30-D64F9D06FD3B}" type="datetime1">
              <a:rPr lang="en-US" smtClean="0"/>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3976919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9851A6-8C44-44F6-A5B7-6BE9728FA0E3}" type="datetime1">
              <a:rPr lang="en-US" smtClean="0"/>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2410124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FDFA98-942D-4E6E-96E9-9437818A68EC}" type="datetime1">
              <a:rPr lang="en-US" smtClean="0"/>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108694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66B7B7-FF4F-4CAF-AAAB-545E274A15B8}" type="datetime1">
              <a:rPr lang="en-US" smtClean="0"/>
              <a:t>11/11/2014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3133147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E0FD23-EA75-474A-AC33-2FC423CA536B}" type="datetime1">
              <a:rPr lang="en-US" smtClean="0"/>
              <a:t>11/11/2014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2292590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0EA3E9-241B-4018-BD16-0EF7DD74387C}" type="datetime1">
              <a:rPr lang="en-US" smtClean="0"/>
              <a:t>11/11/2014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311410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736B18-B376-4D5B-BF0A-5A9A3E9479C7}" type="datetime1">
              <a:rPr lang="en-US" smtClean="0"/>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352034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962E7-179F-4664-9F6C-03995ABC8DA2}" type="datetime1">
              <a:rPr lang="en-US" smtClean="0"/>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9AEDA-A72A-4F2D-8D79-5F29EBF16EBA}" type="slidenum">
              <a:rPr lang="en-US" smtClean="0"/>
              <a:t>‹#›</a:t>
            </a:fld>
            <a:endParaRPr lang="en-US"/>
          </a:p>
        </p:txBody>
      </p:sp>
    </p:spTree>
    <p:extLst>
      <p:ext uri="{BB962C8B-B14F-4D97-AF65-F5344CB8AC3E}">
        <p14:creationId xmlns:p14="http://schemas.microsoft.com/office/powerpoint/2010/main" val="4249995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22398-BA35-4492-A79A-C3FB53478EA9}" type="datetime1">
              <a:rPr lang="en-US" smtClean="0"/>
              <a:t>11/11/2014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9AEDA-A72A-4F2D-8D79-5F29EBF16EBA}" type="slidenum">
              <a:rPr lang="en-US" smtClean="0"/>
              <a:t>‹#›</a:t>
            </a:fld>
            <a:endParaRPr lang="en-US"/>
          </a:p>
        </p:txBody>
      </p:sp>
    </p:spTree>
    <p:extLst>
      <p:ext uri="{BB962C8B-B14F-4D97-AF65-F5344CB8AC3E}">
        <p14:creationId xmlns:p14="http://schemas.microsoft.com/office/powerpoint/2010/main" val="738383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au.af.mil/au/awc/awcgate/decision/raybourn-senglaub_013496.pdf"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emf"/><Relationship Id="rId10" Type="http://schemas.openxmlformats.org/officeDocument/2006/relationships/hyperlink" Target="http://www.usni.org/magazines/proceedings/2014-09/preparing-war-keeping-peace" TargetMode="External"/><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misc.wordherders.net/?p=567"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18.png"/><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52800"/>
            <a:ext cx="7772400" cy="1470025"/>
          </a:xfrm>
        </p:spPr>
        <p:txBody>
          <a:bodyPr>
            <a:normAutofit/>
          </a:bodyPr>
          <a:lstStyle/>
          <a:p>
            <a:r>
              <a:rPr lang="en-US" sz="3600" b="1" dirty="0" smtClean="0"/>
              <a:t>Analytic Narrative Gaming</a:t>
            </a:r>
            <a:br>
              <a:rPr lang="en-US" sz="3600" b="1" dirty="0" smtClean="0"/>
            </a:br>
            <a:r>
              <a:rPr lang="en-US" sz="3600" b="1" dirty="0" smtClean="0"/>
              <a:t>The Long View</a:t>
            </a:r>
            <a:endParaRPr lang="en-US" sz="3600" b="1" dirty="0"/>
          </a:p>
        </p:txBody>
      </p:sp>
      <p:sp>
        <p:nvSpPr>
          <p:cNvPr id="3" name="Subtitle 2"/>
          <p:cNvSpPr>
            <a:spLocks noGrp="1"/>
          </p:cNvSpPr>
          <p:nvPr>
            <p:ph type="subTitle" idx="1"/>
          </p:nvPr>
        </p:nvSpPr>
        <p:spPr>
          <a:xfrm>
            <a:off x="419100" y="4876800"/>
            <a:ext cx="8305800" cy="1905000"/>
          </a:xfrm>
        </p:spPr>
        <p:txBody>
          <a:bodyPr>
            <a:normAutofit fontScale="92500" lnSpcReduction="10000"/>
          </a:bodyPr>
          <a:lstStyle/>
          <a:p>
            <a:r>
              <a:rPr lang="en-US" sz="2800" b="1" dirty="0" smtClean="0">
                <a:solidFill>
                  <a:schemeClr val="tx1"/>
                </a:solidFill>
              </a:rPr>
              <a:t>The ‘Story </a:t>
            </a:r>
            <a:r>
              <a:rPr lang="en-US" sz="2800" b="1" dirty="0">
                <a:solidFill>
                  <a:schemeClr val="tx1"/>
                </a:solidFill>
              </a:rPr>
              <a:t>A</a:t>
            </a:r>
            <a:r>
              <a:rPr lang="en-US" sz="2800" b="1" dirty="0" smtClean="0">
                <a:solidFill>
                  <a:schemeClr val="tx1"/>
                </a:solidFill>
              </a:rPr>
              <a:t>rc’ as a Metaphor for Crafting and </a:t>
            </a:r>
            <a:r>
              <a:rPr lang="en-US" sz="2800" b="1" smtClean="0">
                <a:solidFill>
                  <a:schemeClr val="tx1"/>
                </a:solidFill>
              </a:rPr>
              <a:t>Analyzing Narrative </a:t>
            </a:r>
            <a:r>
              <a:rPr lang="en-US" sz="2800" b="1" dirty="0">
                <a:solidFill>
                  <a:schemeClr val="tx1"/>
                </a:solidFill>
              </a:rPr>
              <a:t>G</a:t>
            </a:r>
            <a:r>
              <a:rPr lang="en-US" sz="2800" b="1" dirty="0" smtClean="0">
                <a:solidFill>
                  <a:schemeClr val="tx1"/>
                </a:solidFill>
              </a:rPr>
              <a:t>ames</a:t>
            </a:r>
          </a:p>
          <a:p>
            <a:endParaRPr lang="en-US" sz="1600" b="1" dirty="0" smtClean="0">
              <a:solidFill>
                <a:schemeClr val="tx1"/>
              </a:solidFill>
            </a:endParaRPr>
          </a:p>
          <a:p>
            <a:r>
              <a:rPr lang="en-US" sz="1600" b="1" dirty="0" smtClean="0">
                <a:solidFill>
                  <a:schemeClr val="tx1"/>
                </a:solidFill>
              </a:rPr>
              <a:t>Paul Vebber</a:t>
            </a:r>
          </a:p>
          <a:p>
            <a:r>
              <a:rPr lang="en-US" sz="1600" b="1" dirty="0" smtClean="0">
                <a:solidFill>
                  <a:schemeClr val="tx1"/>
                </a:solidFill>
              </a:rPr>
              <a:t>12 November 2014</a:t>
            </a:r>
          </a:p>
          <a:p>
            <a:r>
              <a:rPr lang="en-US" sz="1600" b="1" dirty="0" smtClean="0">
                <a:solidFill>
                  <a:schemeClr val="tx1"/>
                </a:solidFill>
              </a:rPr>
              <a:t>MORS </a:t>
            </a:r>
            <a:r>
              <a:rPr lang="en-US" sz="1600" b="1" dirty="0" err="1" smtClean="0">
                <a:solidFill>
                  <a:schemeClr val="tx1"/>
                </a:solidFill>
              </a:rPr>
              <a:t>Wargame</a:t>
            </a:r>
            <a:r>
              <a:rPr lang="en-US" sz="1600" b="1" dirty="0" smtClean="0">
                <a:solidFill>
                  <a:schemeClr val="tx1"/>
                </a:solidFill>
              </a:rPr>
              <a:t> Community of Practice Brown Bag</a:t>
            </a:r>
          </a:p>
          <a:p>
            <a:endParaRPr lang="en-US" sz="1200" dirty="0" smtClean="0"/>
          </a:p>
        </p:txBody>
      </p:sp>
      <p:sp>
        <p:nvSpPr>
          <p:cNvPr id="6" name="Slide Number Placeholder 5"/>
          <p:cNvSpPr>
            <a:spLocks noGrp="1"/>
          </p:cNvSpPr>
          <p:nvPr>
            <p:ph type="sldNum" sz="quarter" idx="12"/>
          </p:nvPr>
        </p:nvSpPr>
        <p:spPr/>
        <p:txBody>
          <a:bodyPr/>
          <a:lstStyle/>
          <a:p>
            <a:fld id="{D579AEDA-A72A-4F2D-8D79-5F29EBF16EBA}" type="slidenum">
              <a:rPr lang="en-US" smtClean="0"/>
              <a:t>1</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57200"/>
            <a:ext cx="7239000" cy="2852904"/>
          </a:xfrm>
          <a:prstGeom prst="rect">
            <a:avLst/>
          </a:prstGeom>
        </p:spPr>
      </p:pic>
    </p:spTree>
    <p:extLst>
      <p:ext uri="{BB962C8B-B14F-4D97-AF65-F5344CB8AC3E}">
        <p14:creationId xmlns:p14="http://schemas.microsoft.com/office/powerpoint/2010/main" val="1293107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86649" y="705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Example – Complex trajectory</a:t>
            </a:r>
            <a:endParaRPr lang="en-US" sz="3600" dirty="0"/>
          </a:p>
        </p:txBody>
      </p:sp>
      <p:sp>
        <p:nvSpPr>
          <p:cNvPr id="13" name="Content Placeholder 2"/>
          <p:cNvSpPr txBox="1">
            <a:spLocks/>
          </p:cNvSpPr>
          <p:nvPr/>
        </p:nvSpPr>
        <p:spPr>
          <a:xfrm>
            <a:off x="457200" y="3381103"/>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endParaRPr lang="en-US" sz="1600" dirty="0" smtClean="0">
              <a:solidFill>
                <a:schemeClr val="accent1">
                  <a:lumMod val="75000"/>
                </a:schemeClr>
              </a:solidFill>
            </a:endParaRPr>
          </a:p>
        </p:txBody>
      </p:sp>
      <p:sp>
        <p:nvSpPr>
          <p:cNvPr id="5" name="Content Placeholder 2"/>
          <p:cNvSpPr txBox="1">
            <a:spLocks/>
          </p:cNvSpPr>
          <p:nvPr/>
        </p:nvSpPr>
        <p:spPr>
          <a:xfrm>
            <a:off x="481149" y="3169920"/>
            <a:ext cx="8310966" cy="368808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B, C, and D are openly cooperative, but indirectly in conflict. A cooperates with B and C.</a:t>
            </a:r>
          </a:p>
          <a:p>
            <a:pPr lvl="1">
              <a:spcBef>
                <a:spcPts val="1200"/>
              </a:spcBef>
            </a:pPr>
            <a:r>
              <a:rPr lang="en-US" sz="1600" b="1" dirty="0" smtClean="0"/>
              <a:t>The “pot boils” with indeterminate results until:</a:t>
            </a:r>
          </a:p>
          <a:p>
            <a:pPr lvl="2">
              <a:spcBef>
                <a:spcPts val="600"/>
              </a:spcBef>
            </a:pPr>
            <a:r>
              <a:rPr lang="en-US" sz="1200" b="1" dirty="0" smtClean="0"/>
              <a:t>B, C, and D all fail</a:t>
            </a:r>
          </a:p>
          <a:p>
            <a:pPr lvl="2">
              <a:spcBef>
                <a:spcPts val="600"/>
              </a:spcBef>
            </a:pPr>
            <a:r>
              <a:rPr lang="en-US" sz="1200" b="1" dirty="0" smtClean="0"/>
              <a:t>One or more fail and the remaining actors return to order.</a:t>
            </a:r>
          </a:p>
          <a:p>
            <a:pPr lvl="2">
              <a:spcBef>
                <a:spcPts val="600"/>
              </a:spcBef>
            </a:pPr>
            <a:r>
              <a:rPr lang="en-US" sz="1200" b="1" dirty="0" smtClean="0"/>
              <a:t>All decide to return to order</a:t>
            </a:r>
          </a:p>
          <a:p>
            <a:pPr lvl="1">
              <a:spcBef>
                <a:spcPts val="600"/>
              </a:spcBef>
            </a:pPr>
            <a:r>
              <a:rPr lang="en-US" sz="1600" b="1" dirty="0" smtClean="0"/>
              <a:t>‘A’ can be a wild card – not understanding the internal dynamics but “wanting to help” may unwittingly drive the process increasingly into chaos, dragging it along as well.</a:t>
            </a:r>
          </a:p>
          <a:p>
            <a:pPr lvl="2">
              <a:spcBef>
                <a:spcPts val="600"/>
              </a:spcBef>
            </a:pPr>
            <a:r>
              <a:rPr lang="en-US" sz="1200" b="1" dirty="0" smtClean="0"/>
              <a:t>In the “complicated” situation, A can observe overt actions and make semi-informed decisions.</a:t>
            </a:r>
          </a:p>
          <a:p>
            <a:pPr lvl="2">
              <a:spcBef>
                <a:spcPts val="600"/>
              </a:spcBef>
            </a:pPr>
            <a:r>
              <a:rPr lang="en-US" sz="1200" b="1" dirty="0" smtClean="0"/>
              <a:t>In the “complex” situation, A must interpret the causation of events from what B, C, and D communicate.</a:t>
            </a:r>
          </a:p>
          <a:p>
            <a:pPr marL="342900" lvl="1" indent="-342900">
              <a:spcBef>
                <a:spcPts val="1200"/>
              </a:spcBef>
              <a:buFont typeface="Arial" panose="020B0604020202020204" pitchFamily="34" charset="0"/>
              <a:buChar char="•"/>
            </a:pPr>
            <a:r>
              <a:rPr lang="en-US" sz="2000" b="1" dirty="0" smtClean="0"/>
              <a:t>The details of what the actors are doing contribute to a “tipping point” where which action causes the final straw to break is indeterminate. </a:t>
            </a:r>
          </a:p>
          <a:p>
            <a:pPr marL="0" indent="0">
              <a:spcBef>
                <a:spcPts val="1200"/>
              </a:spcBef>
              <a:buNone/>
            </a:pPr>
            <a:endParaRPr lang="en-US" sz="400" b="1" dirty="0" smtClean="0"/>
          </a:p>
          <a:p>
            <a:pPr lvl="1">
              <a:spcBef>
                <a:spcPts val="1200"/>
              </a:spcBef>
            </a:pPr>
            <a:endParaRPr lang="en-US" sz="1600" b="1" dirty="0" smtClean="0"/>
          </a:p>
          <a:p>
            <a:pPr lvl="1">
              <a:spcBef>
                <a:spcPts val="1200"/>
              </a:spcBef>
            </a:pPr>
            <a:endParaRPr lang="en-US" sz="1600" b="1" dirty="0" smtClean="0"/>
          </a:p>
          <a:p>
            <a:pPr>
              <a:spcBef>
                <a:spcPts val="1200"/>
              </a:spcBef>
            </a:pPr>
            <a:endParaRPr lang="en-US" sz="1600" b="1" dirty="0" smtClean="0"/>
          </a:p>
        </p:txBody>
      </p:sp>
      <p:cxnSp>
        <p:nvCxnSpPr>
          <p:cNvPr id="6" name="Straight Connector 5"/>
          <p:cNvCxnSpPr/>
          <p:nvPr/>
        </p:nvCxnSpPr>
        <p:spPr>
          <a:xfrm>
            <a:off x="3124200" y="1066800"/>
            <a:ext cx="0" cy="184807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072554" y="2914874"/>
            <a:ext cx="457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351751" y="914400"/>
            <a:ext cx="752129" cy="369332"/>
          </a:xfrm>
          <a:prstGeom prst="rect">
            <a:avLst/>
          </a:prstGeom>
          <a:noFill/>
        </p:spPr>
        <p:txBody>
          <a:bodyPr wrap="none" rtlCol="0">
            <a:spAutoFit/>
          </a:bodyPr>
          <a:lstStyle/>
          <a:p>
            <a:r>
              <a:rPr lang="en-US" dirty="0" smtClean="0"/>
              <a:t>Chaos</a:t>
            </a:r>
            <a:endParaRPr lang="en-US" dirty="0"/>
          </a:p>
        </p:txBody>
      </p:sp>
      <p:sp>
        <p:nvSpPr>
          <p:cNvPr id="16" name="TextBox 15"/>
          <p:cNvSpPr txBox="1"/>
          <p:nvPr/>
        </p:nvSpPr>
        <p:spPr>
          <a:xfrm>
            <a:off x="2438399" y="2697942"/>
            <a:ext cx="731354" cy="369332"/>
          </a:xfrm>
          <a:prstGeom prst="rect">
            <a:avLst/>
          </a:prstGeom>
          <a:noFill/>
        </p:spPr>
        <p:txBody>
          <a:bodyPr wrap="none" rtlCol="0">
            <a:spAutoFit/>
          </a:bodyPr>
          <a:lstStyle/>
          <a:p>
            <a:r>
              <a:rPr lang="en-US" dirty="0" smtClean="0"/>
              <a:t>Order</a:t>
            </a:r>
            <a:endParaRPr lang="en-US" dirty="0"/>
          </a:p>
        </p:txBody>
      </p:sp>
      <p:sp>
        <p:nvSpPr>
          <p:cNvPr id="17" name="TextBox 16"/>
          <p:cNvSpPr txBox="1"/>
          <p:nvPr/>
        </p:nvSpPr>
        <p:spPr>
          <a:xfrm>
            <a:off x="4859988" y="2915806"/>
            <a:ext cx="649537" cy="369332"/>
          </a:xfrm>
          <a:prstGeom prst="rect">
            <a:avLst/>
          </a:prstGeom>
          <a:noFill/>
        </p:spPr>
        <p:txBody>
          <a:bodyPr wrap="none" rtlCol="0">
            <a:spAutoFit/>
          </a:bodyPr>
          <a:lstStyle/>
          <a:p>
            <a:r>
              <a:rPr lang="en-US" dirty="0" smtClean="0"/>
              <a:t>Time</a:t>
            </a:r>
            <a:endParaRPr lang="en-US" dirty="0"/>
          </a:p>
        </p:txBody>
      </p:sp>
      <p:sp>
        <p:nvSpPr>
          <p:cNvPr id="31" name="Freeform 30"/>
          <p:cNvSpPr/>
          <p:nvPr/>
        </p:nvSpPr>
        <p:spPr>
          <a:xfrm>
            <a:off x="3257006" y="2063931"/>
            <a:ext cx="1086394"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391988" y="2000327"/>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3331163" y="2412274"/>
            <a:ext cx="1254034" cy="391895"/>
          </a:xfrm>
          <a:custGeom>
            <a:avLst/>
            <a:gdLst>
              <a:gd name="connsiteX0" fmla="*/ 0 w 1254034"/>
              <a:gd name="connsiteY0" fmla="*/ 391895 h 391895"/>
              <a:gd name="connsiteX1" fmla="*/ 95794 w 1254034"/>
              <a:gd name="connsiteY1" fmla="*/ 374478 h 391895"/>
              <a:gd name="connsiteX2" fmla="*/ 148046 w 1254034"/>
              <a:gd name="connsiteY2" fmla="*/ 357061 h 391895"/>
              <a:gd name="connsiteX3" fmla="*/ 174171 w 1254034"/>
              <a:gd name="connsiteY3" fmla="*/ 348353 h 391895"/>
              <a:gd name="connsiteX4" fmla="*/ 217714 w 1254034"/>
              <a:gd name="connsiteY4" fmla="*/ 322227 h 391895"/>
              <a:gd name="connsiteX5" fmla="*/ 278674 w 1254034"/>
              <a:gd name="connsiteY5" fmla="*/ 287393 h 391895"/>
              <a:gd name="connsiteX6" fmla="*/ 505097 w 1254034"/>
              <a:gd name="connsiteY6" fmla="*/ 296101 h 391895"/>
              <a:gd name="connsiteX7" fmla="*/ 531223 w 1254034"/>
              <a:gd name="connsiteY7" fmla="*/ 304810 h 391895"/>
              <a:gd name="connsiteX8" fmla="*/ 574766 w 1254034"/>
              <a:gd name="connsiteY8" fmla="*/ 313518 h 391895"/>
              <a:gd name="connsiteX9" fmla="*/ 670560 w 1254034"/>
              <a:gd name="connsiteY9" fmla="*/ 304810 h 391895"/>
              <a:gd name="connsiteX10" fmla="*/ 722811 w 1254034"/>
              <a:gd name="connsiteY10" fmla="*/ 269975 h 391895"/>
              <a:gd name="connsiteX11" fmla="*/ 853440 w 1254034"/>
              <a:gd name="connsiteY11" fmla="*/ 182890 h 391895"/>
              <a:gd name="connsiteX12" fmla="*/ 879566 w 1254034"/>
              <a:gd name="connsiteY12" fmla="*/ 165473 h 391895"/>
              <a:gd name="connsiteX13" fmla="*/ 896983 w 1254034"/>
              <a:gd name="connsiteY13" fmla="*/ 148055 h 391895"/>
              <a:gd name="connsiteX14" fmla="*/ 1079863 w 1254034"/>
              <a:gd name="connsiteY14" fmla="*/ 121930 h 391895"/>
              <a:gd name="connsiteX15" fmla="*/ 1132114 w 1254034"/>
              <a:gd name="connsiteY15" fmla="*/ 87095 h 391895"/>
              <a:gd name="connsiteX16" fmla="*/ 1166949 w 1254034"/>
              <a:gd name="connsiteY16" fmla="*/ 43553 h 391895"/>
              <a:gd name="connsiteX17" fmla="*/ 1193074 w 1254034"/>
              <a:gd name="connsiteY17" fmla="*/ 34844 h 391895"/>
              <a:gd name="connsiteX18" fmla="*/ 1254034 w 1254034"/>
              <a:gd name="connsiteY18" fmla="*/ 10 h 39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54034" h="391895">
                <a:moveTo>
                  <a:pt x="0" y="391895"/>
                </a:moveTo>
                <a:cubicBezTo>
                  <a:pt x="42943" y="385761"/>
                  <a:pt x="58461" y="385678"/>
                  <a:pt x="95794" y="374478"/>
                </a:cubicBezTo>
                <a:cubicBezTo>
                  <a:pt x="113379" y="369202"/>
                  <a:pt x="130629" y="362867"/>
                  <a:pt x="148046" y="357061"/>
                </a:cubicBezTo>
                <a:lnTo>
                  <a:pt x="174171" y="348353"/>
                </a:lnTo>
                <a:cubicBezTo>
                  <a:pt x="228418" y="294106"/>
                  <a:pt x="149884" y="367447"/>
                  <a:pt x="217714" y="322227"/>
                </a:cubicBezTo>
                <a:cubicBezTo>
                  <a:pt x="279973" y="280721"/>
                  <a:pt x="205002" y="305810"/>
                  <a:pt x="278674" y="287393"/>
                </a:cubicBezTo>
                <a:cubicBezTo>
                  <a:pt x="354148" y="290296"/>
                  <a:pt x="429746" y="290904"/>
                  <a:pt x="505097" y="296101"/>
                </a:cubicBezTo>
                <a:cubicBezTo>
                  <a:pt x="514255" y="296733"/>
                  <a:pt x="522317" y="302584"/>
                  <a:pt x="531223" y="304810"/>
                </a:cubicBezTo>
                <a:cubicBezTo>
                  <a:pt x="545583" y="308400"/>
                  <a:pt x="560252" y="310615"/>
                  <a:pt x="574766" y="313518"/>
                </a:cubicBezTo>
                <a:cubicBezTo>
                  <a:pt x="606697" y="310615"/>
                  <a:pt x="639800" y="313857"/>
                  <a:pt x="670560" y="304810"/>
                </a:cubicBezTo>
                <a:cubicBezTo>
                  <a:pt x="690642" y="298903"/>
                  <a:pt x="705394" y="281587"/>
                  <a:pt x="722811" y="269975"/>
                </a:cubicBezTo>
                <a:lnTo>
                  <a:pt x="853440" y="182890"/>
                </a:lnTo>
                <a:cubicBezTo>
                  <a:pt x="862149" y="177084"/>
                  <a:pt x="872165" y="172874"/>
                  <a:pt x="879566" y="165473"/>
                </a:cubicBezTo>
                <a:cubicBezTo>
                  <a:pt x="885372" y="159667"/>
                  <a:pt x="889639" y="151727"/>
                  <a:pt x="896983" y="148055"/>
                </a:cubicBezTo>
                <a:cubicBezTo>
                  <a:pt x="954613" y="119239"/>
                  <a:pt x="1016538" y="126151"/>
                  <a:pt x="1079863" y="121930"/>
                </a:cubicBezTo>
                <a:cubicBezTo>
                  <a:pt x="1108026" y="107848"/>
                  <a:pt x="1114381" y="109261"/>
                  <a:pt x="1132114" y="87095"/>
                </a:cubicBezTo>
                <a:cubicBezTo>
                  <a:pt x="1143069" y="73401"/>
                  <a:pt x="1150772" y="53259"/>
                  <a:pt x="1166949" y="43553"/>
                </a:cubicBezTo>
                <a:cubicBezTo>
                  <a:pt x="1174820" y="38830"/>
                  <a:pt x="1185050" y="39302"/>
                  <a:pt x="1193074" y="34844"/>
                </a:cubicBezTo>
                <a:cubicBezTo>
                  <a:pt x="1258673" y="-1600"/>
                  <a:pt x="1222877" y="10"/>
                  <a:pt x="1254034" y="1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21137757">
            <a:off x="4547536" y="2062277"/>
            <a:ext cx="1343270" cy="287383"/>
          </a:xfrm>
          <a:custGeom>
            <a:avLst/>
            <a:gdLst>
              <a:gd name="connsiteX0" fmla="*/ 0 w 2055223"/>
              <a:gd name="connsiteY0" fmla="*/ 287383 h 287383"/>
              <a:gd name="connsiteX1" fmla="*/ 8708 w 2055223"/>
              <a:gd name="connsiteY1" fmla="*/ 243840 h 287383"/>
              <a:gd name="connsiteX2" fmla="*/ 43543 w 2055223"/>
              <a:gd name="connsiteY2" fmla="*/ 200297 h 287383"/>
              <a:gd name="connsiteX3" fmla="*/ 52251 w 2055223"/>
              <a:gd name="connsiteY3" fmla="*/ 174171 h 287383"/>
              <a:gd name="connsiteX4" fmla="*/ 78377 w 2055223"/>
              <a:gd name="connsiteY4" fmla="*/ 165463 h 287383"/>
              <a:gd name="connsiteX5" fmla="*/ 121920 w 2055223"/>
              <a:gd name="connsiteY5" fmla="*/ 156754 h 287383"/>
              <a:gd name="connsiteX6" fmla="*/ 348343 w 2055223"/>
              <a:gd name="connsiteY6" fmla="*/ 165463 h 287383"/>
              <a:gd name="connsiteX7" fmla="*/ 374468 w 2055223"/>
              <a:gd name="connsiteY7" fmla="*/ 182880 h 287383"/>
              <a:gd name="connsiteX8" fmla="*/ 426720 w 2055223"/>
              <a:gd name="connsiteY8" fmla="*/ 200297 h 287383"/>
              <a:gd name="connsiteX9" fmla="*/ 478971 w 2055223"/>
              <a:gd name="connsiteY9" fmla="*/ 217714 h 287383"/>
              <a:gd name="connsiteX10" fmla="*/ 505097 w 2055223"/>
              <a:gd name="connsiteY10" fmla="*/ 226423 h 287383"/>
              <a:gd name="connsiteX11" fmla="*/ 531223 w 2055223"/>
              <a:gd name="connsiteY11" fmla="*/ 235131 h 287383"/>
              <a:gd name="connsiteX12" fmla="*/ 600891 w 2055223"/>
              <a:gd name="connsiteY12" fmla="*/ 226423 h 287383"/>
              <a:gd name="connsiteX13" fmla="*/ 653143 w 2055223"/>
              <a:gd name="connsiteY13" fmla="*/ 209005 h 287383"/>
              <a:gd name="connsiteX14" fmla="*/ 687977 w 2055223"/>
              <a:gd name="connsiteY14" fmla="*/ 200297 h 287383"/>
              <a:gd name="connsiteX15" fmla="*/ 766354 w 2055223"/>
              <a:gd name="connsiteY15" fmla="*/ 156754 h 287383"/>
              <a:gd name="connsiteX16" fmla="*/ 809897 w 2055223"/>
              <a:gd name="connsiteY16" fmla="*/ 113211 h 287383"/>
              <a:gd name="connsiteX17" fmla="*/ 853440 w 2055223"/>
              <a:gd name="connsiteY17" fmla="*/ 78377 h 287383"/>
              <a:gd name="connsiteX18" fmla="*/ 905691 w 2055223"/>
              <a:gd name="connsiteY18" fmla="*/ 52251 h 287383"/>
              <a:gd name="connsiteX19" fmla="*/ 1036320 w 2055223"/>
              <a:gd name="connsiteY19" fmla="*/ 69668 h 287383"/>
              <a:gd name="connsiteX20" fmla="*/ 1062445 w 2055223"/>
              <a:gd name="connsiteY20" fmla="*/ 78377 h 287383"/>
              <a:gd name="connsiteX21" fmla="*/ 1105988 w 2055223"/>
              <a:gd name="connsiteY21" fmla="*/ 104503 h 287383"/>
              <a:gd name="connsiteX22" fmla="*/ 1158240 w 2055223"/>
              <a:gd name="connsiteY22" fmla="*/ 139337 h 287383"/>
              <a:gd name="connsiteX23" fmla="*/ 1419497 w 2055223"/>
              <a:gd name="connsiteY23" fmla="*/ 130628 h 287383"/>
              <a:gd name="connsiteX24" fmla="*/ 1445623 w 2055223"/>
              <a:gd name="connsiteY24" fmla="*/ 121920 h 287383"/>
              <a:gd name="connsiteX25" fmla="*/ 1489165 w 2055223"/>
              <a:gd name="connsiteY25" fmla="*/ 87085 h 287383"/>
              <a:gd name="connsiteX26" fmla="*/ 1524000 w 2055223"/>
              <a:gd name="connsiteY26" fmla="*/ 8708 h 287383"/>
              <a:gd name="connsiteX27" fmla="*/ 1550125 w 2055223"/>
              <a:gd name="connsiteY27" fmla="*/ 0 h 287383"/>
              <a:gd name="connsiteX28" fmla="*/ 1672045 w 2055223"/>
              <a:gd name="connsiteY28" fmla="*/ 8708 h 287383"/>
              <a:gd name="connsiteX29" fmla="*/ 1698171 w 2055223"/>
              <a:gd name="connsiteY29" fmla="*/ 17417 h 287383"/>
              <a:gd name="connsiteX30" fmla="*/ 1750423 w 2055223"/>
              <a:gd name="connsiteY30" fmla="*/ 87085 h 287383"/>
              <a:gd name="connsiteX31" fmla="*/ 1776548 w 2055223"/>
              <a:gd name="connsiteY31" fmla="*/ 95794 h 287383"/>
              <a:gd name="connsiteX32" fmla="*/ 1802674 w 2055223"/>
              <a:gd name="connsiteY32" fmla="*/ 113211 h 287383"/>
              <a:gd name="connsiteX33" fmla="*/ 1837508 w 2055223"/>
              <a:gd name="connsiteY33" fmla="*/ 121920 h 287383"/>
              <a:gd name="connsiteX34" fmla="*/ 1863634 w 2055223"/>
              <a:gd name="connsiteY34" fmla="*/ 130628 h 287383"/>
              <a:gd name="connsiteX35" fmla="*/ 1933303 w 2055223"/>
              <a:gd name="connsiteY35" fmla="*/ 113211 h 287383"/>
              <a:gd name="connsiteX36" fmla="*/ 2020388 w 2055223"/>
              <a:gd name="connsiteY36" fmla="*/ 87085 h 287383"/>
              <a:gd name="connsiteX37" fmla="*/ 2055223 w 2055223"/>
              <a:gd name="connsiteY37" fmla="*/ 60960 h 287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55223" h="287383">
                <a:moveTo>
                  <a:pt x="0" y="287383"/>
                </a:moveTo>
                <a:cubicBezTo>
                  <a:pt x="2903" y="272869"/>
                  <a:pt x="3511" y="257699"/>
                  <a:pt x="8708" y="243840"/>
                </a:cubicBezTo>
                <a:cubicBezTo>
                  <a:pt x="15300" y="226261"/>
                  <a:pt x="30789" y="213051"/>
                  <a:pt x="43543" y="200297"/>
                </a:cubicBezTo>
                <a:cubicBezTo>
                  <a:pt x="46446" y="191588"/>
                  <a:pt x="45760" y="180662"/>
                  <a:pt x="52251" y="174171"/>
                </a:cubicBezTo>
                <a:cubicBezTo>
                  <a:pt x="58742" y="167680"/>
                  <a:pt x="69471" y="167689"/>
                  <a:pt x="78377" y="165463"/>
                </a:cubicBezTo>
                <a:cubicBezTo>
                  <a:pt x="92737" y="161873"/>
                  <a:pt x="107406" y="159657"/>
                  <a:pt x="121920" y="156754"/>
                </a:cubicBezTo>
                <a:cubicBezTo>
                  <a:pt x="197394" y="159657"/>
                  <a:pt x="273214" y="157691"/>
                  <a:pt x="348343" y="165463"/>
                </a:cubicBezTo>
                <a:cubicBezTo>
                  <a:pt x="358754" y="166540"/>
                  <a:pt x="364904" y="178629"/>
                  <a:pt x="374468" y="182880"/>
                </a:cubicBezTo>
                <a:cubicBezTo>
                  <a:pt x="391245" y="190336"/>
                  <a:pt x="409303" y="194491"/>
                  <a:pt x="426720" y="200297"/>
                </a:cubicBezTo>
                <a:lnTo>
                  <a:pt x="478971" y="217714"/>
                </a:lnTo>
                <a:lnTo>
                  <a:pt x="505097" y="226423"/>
                </a:lnTo>
                <a:lnTo>
                  <a:pt x="531223" y="235131"/>
                </a:lnTo>
                <a:cubicBezTo>
                  <a:pt x="554446" y="232228"/>
                  <a:pt x="578007" y="231327"/>
                  <a:pt x="600891" y="226423"/>
                </a:cubicBezTo>
                <a:cubicBezTo>
                  <a:pt x="618843" y="222576"/>
                  <a:pt x="635332" y="213458"/>
                  <a:pt x="653143" y="209005"/>
                </a:cubicBezTo>
                <a:lnTo>
                  <a:pt x="687977" y="200297"/>
                </a:lnTo>
                <a:cubicBezTo>
                  <a:pt x="747866" y="160371"/>
                  <a:pt x="720370" y="172083"/>
                  <a:pt x="766354" y="156754"/>
                </a:cubicBezTo>
                <a:cubicBezTo>
                  <a:pt x="812799" y="87085"/>
                  <a:pt x="751840" y="171268"/>
                  <a:pt x="809897" y="113211"/>
                </a:cubicBezTo>
                <a:cubicBezTo>
                  <a:pt x="849288" y="73820"/>
                  <a:pt x="802578" y="95330"/>
                  <a:pt x="853440" y="78377"/>
                </a:cubicBezTo>
                <a:cubicBezTo>
                  <a:pt x="866649" y="69571"/>
                  <a:pt x="887664" y="52251"/>
                  <a:pt x="905691" y="52251"/>
                </a:cubicBezTo>
                <a:cubicBezTo>
                  <a:pt x="938329" y="52251"/>
                  <a:pt x="999268" y="60405"/>
                  <a:pt x="1036320" y="69668"/>
                </a:cubicBezTo>
                <a:cubicBezTo>
                  <a:pt x="1045225" y="71894"/>
                  <a:pt x="1053737" y="75474"/>
                  <a:pt x="1062445" y="78377"/>
                </a:cubicBezTo>
                <a:cubicBezTo>
                  <a:pt x="1101522" y="117452"/>
                  <a:pt x="1055116" y="76241"/>
                  <a:pt x="1105988" y="104503"/>
                </a:cubicBezTo>
                <a:cubicBezTo>
                  <a:pt x="1124287" y="114669"/>
                  <a:pt x="1158240" y="139337"/>
                  <a:pt x="1158240" y="139337"/>
                </a:cubicBezTo>
                <a:cubicBezTo>
                  <a:pt x="1245326" y="136434"/>
                  <a:pt x="1332523" y="135899"/>
                  <a:pt x="1419497" y="130628"/>
                </a:cubicBezTo>
                <a:cubicBezTo>
                  <a:pt x="1428660" y="130073"/>
                  <a:pt x="1437412" y="126025"/>
                  <a:pt x="1445623" y="121920"/>
                </a:cubicBezTo>
                <a:cubicBezTo>
                  <a:pt x="1467594" y="110935"/>
                  <a:pt x="1472966" y="103285"/>
                  <a:pt x="1489165" y="87085"/>
                </a:cubicBezTo>
                <a:cubicBezTo>
                  <a:pt x="1494487" y="71121"/>
                  <a:pt x="1505182" y="23762"/>
                  <a:pt x="1524000" y="8708"/>
                </a:cubicBezTo>
                <a:cubicBezTo>
                  <a:pt x="1531168" y="2974"/>
                  <a:pt x="1541417" y="2903"/>
                  <a:pt x="1550125" y="0"/>
                </a:cubicBezTo>
                <a:cubicBezTo>
                  <a:pt x="1590765" y="2903"/>
                  <a:pt x="1631581" y="3948"/>
                  <a:pt x="1672045" y="8708"/>
                </a:cubicBezTo>
                <a:cubicBezTo>
                  <a:pt x="1681162" y="9781"/>
                  <a:pt x="1691680" y="10926"/>
                  <a:pt x="1698171" y="17417"/>
                </a:cubicBezTo>
                <a:cubicBezTo>
                  <a:pt x="1704664" y="23910"/>
                  <a:pt x="1731106" y="75495"/>
                  <a:pt x="1750423" y="87085"/>
                </a:cubicBezTo>
                <a:cubicBezTo>
                  <a:pt x="1758294" y="91808"/>
                  <a:pt x="1768338" y="91689"/>
                  <a:pt x="1776548" y="95794"/>
                </a:cubicBezTo>
                <a:cubicBezTo>
                  <a:pt x="1785909" y="100475"/>
                  <a:pt x="1793054" y="109088"/>
                  <a:pt x="1802674" y="113211"/>
                </a:cubicBezTo>
                <a:cubicBezTo>
                  <a:pt x="1813675" y="117926"/>
                  <a:pt x="1826000" y="118632"/>
                  <a:pt x="1837508" y="121920"/>
                </a:cubicBezTo>
                <a:cubicBezTo>
                  <a:pt x="1846334" y="124442"/>
                  <a:pt x="1854925" y="127725"/>
                  <a:pt x="1863634" y="130628"/>
                </a:cubicBezTo>
                <a:cubicBezTo>
                  <a:pt x="1952167" y="112923"/>
                  <a:pt x="1870815" y="131065"/>
                  <a:pt x="1933303" y="113211"/>
                </a:cubicBezTo>
                <a:cubicBezTo>
                  <a:pt x="1954606" y="107125"/>
                  <a:pt x="2004860" y="97437"/>
                  <a:pt x="2020388" y="87085"/>
                </a:cubicBezTo>
                <a:cubicBezTo>
                  <a:pt x="2049930" y="67391"/>
                  <a:pt x="2039113" y="77068"/>
                  <a:pt x="2055223" y="609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386649" y="1010365"/>
            <a:ext cx="1903572" cy="1904509"/>
          </a:xfrm>
          <a:prstGeom prst="rect">
            <a:avLst/>
          </a:prstGeom>
        </p:spPr>
      </p:pic>
      <p:sp>
        <p:nvSpPr>
          <p:cNvPr id="42" name="Freeform 41"/>
          <p:cNvSpPr/>
          <p:nvPr/>
        </p:nvSpPr>
        <p:spPr>
          <a:xfrm>
            <a:off x="3527571" y="1962067"/>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263469" y="2064860"/>
            <a:ext cx="1086394"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398451" y="2001256"/>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p:cNvSpPr/>
          <p:nvPr/>
        </p:nvSpPr>
        <p:spPr>
          <a:xfrm>
            <a:off x="3534034" y="1962996"/>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4428598" y="1323831"/>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p:cNvSpPr/>
          <p:nvPr/>
        </p:nvSpPr>
        <p:spPr>
          <a:xfrm>
            <a:off x="4303667" y="1380610"/>
            <a:ext cx="1086394"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4547991" y="1288872"/>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355658">
            <a:off x="5841832" y="945593"/>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598294">
            <a:off x="5488585" y="984285"/>
            <a:ext cx="1086394"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441777">
            <a:off x="5678994" y="940529"/>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5477691" y="1349829"/>
            <a:ext cx="296092" cy="69668"/>
          </a:xfrm>
          <a:custGeom>
            <a:avLst/>
            <a:gdLst>
              <a:gd name="connsiteX0" fmla="*/ 0 w 296092"/>
              <a:gd name="connsiteY0" fmla="*/ 0 h 69668"/>
              <a:gd name="connsiteX1" fmla="*/ 156755 w 296092"/>
              <a:gd name="connsiteY1" fmla="*/ 17417 h 69668"/>
              <a:gd name="connsiteX2" fmla="*/ 209006 w 296092"/>
              <a:gd name="connsiteY2" fmla="*/ 34834 h 69668"/>
              <a:gd name="connsiteX3" fmla="*/ 278675 w 296092"/>
              <a:gd name="connsiteY3" fmla="*/ 52251 h 69668"/>
              <a:gd name="connsiteX4" fmla="*/ 296092 w 296092"/>
              <a:gd name="connsiteY4" fmla="*/ 69668 h 69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92" h="69668">
                <a:moveTo>
                  <a:pt x="0" y="0"/>
                </a:moveTo>
                <a:cubicBezTo>
                  <a:pt x="52252" y="5806"/>
                  <a:pt x="104897" y="8774"/>
                  <a:pt x="156755" y="17417"/>
                </a:cubicBezTo>
                <a:cubicBezTo>
                  <a:pt x="174864" y="20435"/>
                  <a:pt x="191003" y="31234"/>
                  <a:pt x="209006" y="34834"/>
                </a:cubicBezTo>
                <a:cubicBezTo>
                  <a:pt x="218375" y="36708"/>
                  <a:pt x="265284" y="44216"/>
                  <a:pt x="278675" y="52251"/>
                </a:cubicBezTo>
                <a:cubicBezTo>
                  <a:pt x="285715" y="56475"/>
                  <a:pt x="290286" y="63862"/>
                  <a:pt x="296092" y="69668"/>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5495109" y="1384660"/>
            <a:ext cx="121920" cy="26129"/>
          </a:xfrm>
          <a:custGeom>
            <a:avLst/>
            <a:gdLst>
              <a:gd name="connsiteX0" fmla="*/ 0 w 121920"/>
              <a:gd name="connsiteY0" fmla="*/ 26129 h 26129"/>
              <a:gd name="connsiteX1" fmla="*/ 43542 w 121920"/>
              <a:gd name="connsiteY1" fmla="*/ 17420 h 26129"/>
              <a:gd name="connsiteX2" fmla="*/ 121920 w 121920"/>
              <a:gd name="connsiteY2" fmla="*/ 3 h 26129"/>
            </a:gdLst>
            <a:ahLst/>
            <a:cxnLst>
              <a:cxn ang="0">
                <a:pos x="connsiteX0" y="connsiteY0"/>
              </a:cxn>
              <a:cxn ang="0">
                <a:pos x="connsiteX1" y="connsiteY1"/>
              </a:cxn>
              <a:cxn ang="0">
                <a:pos x="connsiteX2" y="connsiteY2"/>
              </a:cxn>
            </a:cxnLst>
            <a:rect l="l" t="t" r="r" b="b"/>
            <a:pathLst>
              <a:path w="121920" h="26129">
                <a:moveTo>
                  <a:pt x="0" y="26129"/>
                </a:moveTo>
                <a:cubicBezTo>
                  <a:pt x="14514" y="23226"/>
                  <a:pt x="29120" y="20748"/>
                  <a:pt x="43542" y="17420"/>
                </a:cubicBezTo>
                <a:cubicBezTo>
                  <a:pt x="122065" y="-701"/>
                  <a:pt x="88541" y="3"/>
                  <a:pt x="121920" y="3"/>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a:off x="5868795" y="1774002"/>
            <a:ext cx="1343270" cy="287383"/>
          </a:xfrm>
          <a:custGeom>
            <a:avLst/>
            <a:gdLst>
              <a:gd name="connsiteX0" fmla="*/ 0 w 2055223"/>
              <a:gd name="connsiteY0" fmla="*/ 287383 h 287383"/>
              <a:gd name="connsiteX1" fmla="*/ 8708 w 2055223"/>
              <a:gd name="connsiteY1" fmla="*/ 243840 h 287383"/>
              <a:gd name="connsiteX2" fmla="*/ 43543 w 2055223"/>
              <a:gd name="connsiteY2" fmla="*/ 200297 h 287383"/>
              <a:gd name="connsiteX3" fmla="*/ 52251 w 2055223"/>
              <a:gd name="connsiteY3" fmla="*/ 174171 h 287383"/>
              <a:gd name="connsiteX4" fmla="*/ 78377 w 2055223"/>
              <a:gd name="connsiteY4" fmla="*/ 165463 h 287383"/>
              <a:gd name="connsiteX5" fmla="*/ 121920 w 2055223"/>
              <a:gd name="connsiteY5" fmla="*/ 156754 h 287383"/>
              <a:gd name="connsiteX6" fmla="*/ 348343 w 2055223"/>
              <a:gd name="connsiteY6" fmla="*/ 165463 h 287383"/>
              <a:gd name="connsiteX7" fmla="*/ 374468 w 2055223"/>
              <a:gd name="connsiteY7" fmla="*/ 182880 h 287383"/>
              <a:gd name="connsiteX8" fmla="*/ 426720 w 2055223"/>
              <a:gd name="connsiteY8" fmla="*/ 200297 h 287383"/>
              <a:gd name="connsiteX9" fmla="*/ 478971 w 2055223"/>
              <a:gd name="connsiteY9" fmla="*/ 217714 h 287383"/>
              <a:gd name="connsiteX10" fmla="*/ 505097 w 2055223"/>
              <a:gd name="connsiteY10" fmla="*/ 226423 h 287383"/>
              <a:gd name="connsiteX11" fmla="*/ 531223 w 2055223"/>
              <a:gd name="connsiteY11" fmla="*/ 235131 h 287383"/>
              <a:gd name="connsiteX12" fmla="*/ 600891 w 2055223"/>
              <a:gd name="connsiteY12" fmla="*/ 226423 h 287383"/>
              <a:gd name="connsiteX13" fmla="*/ 653143 w 2055223"/>
              <a:gd name="connsiteY13" fmla="*/ 209005 h 287383"/>
              <a:gd name="connsiteX14" fmla="*/ 687977 w 2055223"/>
              <a:gd name="connsiteY14" fmla="*/ 200297 h 287383"/>
              <a:gd name="connsiteX15" fmla="*/ 766354 w 2055223"/>
              <a:gd name="connsiteY15" fmla="*/ 156754 h 287383"/>
              <a:gd name="connsiteX16" fmla="*/ 809897 w 2055223"/>
              <a:gd name="connsiteY16" fmla="*/ 113211 h 287383"/>
              <a:gd name="connsiteX17" fmla="*/ 853440 w 2055223"/>
              <a:gd name="connsiteY17" fmla="*/ 78377 h 287383"/>
              <a:gd name="connsiteX18" fmla="*/ 905691 w 2055223"/>
              <a:gd name="connsiteY18" fmla="*/ 52251 h 287383"/>
              <a:gd name="connsiteX19" fmla="*/ 1036320 w 2055223"/>
              <a:gd name="connsiteY19" fmla="*/ 69668 h 287383"/>
              <a:gd name="connsiteX20" fmla="*/ 1062445 w 2055223"/>
              <a:gd name="connsiteY20" fmla="*/ 78377 h 287383"/>
              <a:gd name="connsiteX21" fmla="*/ 1105988 w 2055223"/>
              <a:gd name="connsiteY21" fmla="*/ 104503 h 287383"/>
              <a:gd name="connsiteX22" fmla="*/ 1158240 w 2055223"/>
              <a:gd name="connsiteY22" fmla="*/ 139337 h 287383"/>
              <a:gd name="connsiteX23" fmla="*/ 1419497 w 2055223"/>
              <a:gd name="connsiteY23" fmla="*/ 130628 h 287383"/>
              <a:gd name="connsiteX24" fmla="*/ 1445623 w 2055223"/>
              <a:gd name="connsiteY24" fmla="*/ 121920 h 287383"/>
              <a:gd name="connsiteX25" fmla="*/ 1489165 w 2055223"/>
              <a:gd name="connsiteY25" fmla="*/ 87085 h 287383"/>
              <a:gd name="connsiteX26" fmla="*/ 1524000 w 2055223"/>
              <a:gd name="connsiteY26" fmla="*/ 8708 h 287383"/>
              <a:gd name="connsiteX27" fmla="*/ 1550125 w 2055223"/>
              <a:gd name="connsiteY27" fmla="*/ 0 h 287383"/>
              <a:gd name="connsiteX28" fmla="*/ 1672045 w 2055223"/>
              <a:gd name="connsiteY28" fmla="*/ 8708 h 287383"/>
              <a:gd name="connsiteX29" fmla="*/ 1698171 w 2055223"/>
              <a:gd name="connsiteY29" fmla="*/ 17417 h 287383"/>
              <a:gd name="connsiteX30" fmla="*/ 1750423 w 2055223"/>
              <a:gd name="connsiteY30" fmla="*/ 87085 h 287383"/>
              <a:gd name="connsiteX31" fmla="*/ 1776548 w 2055223"/>
              <a:gd name="connsiteY31" fmla="*/ 95794 h 287383"/>
              <a:gd name="connsiteX32" fmla="*/ 1802674 w 2055223"/>
              <a:gd name="connsiteY32" fmla="*/ 113211 h 287383"/>
              <a:gd name="connsiteX33" fmla="*/ 1837508 w 2055223"/>
              <a:gd name="connsiteY33" fmla="*/ 121920 h 287383"/>
              <a:gd name="connsiteX34" fmla="*/ 1863634 w 2055223"/>
              <a:gd name="connsiteY34" fmla="*/ 130628 h 287383"/>
              <a:gd name="connsiteX35" fmla="*/ 1933303 w 2055223"/>
              <a:gd name="connsiteY35" fmla="*/ 113211 h 287383"/>
              <a:gd name="connsiteX36" fmla="*/ 2020388 w 2055223"/>
              <a:gd name="connsiteY36" fmla="*/ 87085 h 287383"/>
              <a:gd name="connsiteX37" fmla="*/ 2055223 w 2055223"/>
              <a:gd name="connsiteY37" fmla="*/ 60960 h 287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55223" h="287383">
                <a:moveTo>
                  <a:pt x="0" y="287383"/>
                </a:moveTo>
                <a:cubicBezTo>
                  <a:pt x="2903" y="272869"/>
                  <a:pt x="3511" y="257699"/>
                  <a:pt x="8708" y="243840"/>
                </a:cubicBezTo>
                <a:cubicBezTo>
                  <a:pt x="15300" y="226261"/>
                  <a:pt x="30789" y="213051"/>
                  <a:pt x="43543" y="200297"/>
                </a:cubicBezTo>
                <a:cubicBezTo>
                  <a:pt x="46446" y="191588"/>
                  <a:pt x="45760" y="180662"/>
                  <a:pt x="52251" y="174171"/>
                </a:cubicBezTo>
                <a:cubicBezTo>
                  <a:pt x="58742" y="167680"/>
                  <a:pt x="69471" y="167689"/>
                  <a:pt x="78377" y="165463"/>
                </a:cubicBezTo>
                <a:cubicBezTo>
                  <a:pt x="92737" y="161873"/>
                  <a:pt x="107406" y="159657"/>
                  <a:pt x="121920" y="156754"/>
                </a:cubicBezTo>
                <a:cubicBezTo>
                  <a:pt x="197394" y="159657"/>
                  <a:pt x="273214" y="157691"/>
                  <a:pt x="348343" y="165463"/>
                </a:cubicBezTo>
                <a:cubicBezTo>
                  <a:pt x="358754" y="166540"/>
                  <a:pt x="364904" y="178629"/>
                  <a:pt x="374468" y="182880"/>
                </a:cubicBezTo>
                <a:cubicBezTo>
                  <a:pt x="391245" y="190336"/>
                  <a:pt x="409303" y="194491"/>
                  <a:pt x="426720" y="200297"/>
                </a:cubicBezTo>
                <a:lnTo>
                  <a:pt x="478971" y="217714"/>
                </a:lnTo>
                <a:lnTo>
                  <a:pt x="505097" y="226423"/>
                </a:lnTo>
                <a:lnTo>
                  <a:pt x="531223" y="235131"/>
                </a:lnTo>
                <a:cubicBezTo>
                  <a:pt x="554446" y="232228"/>
                  <a:pt x="578007" y="231327"/>
                  <a:pt x="600891" y="226423"/>
                </a:cubicBezTo>
                <a:cubicBezTo>
                  <a:pt x="618843" y="222576"/>
                  <a:pt x="635332" y="213458"/>
                  <a:pt x="653143" y="209005"/>
                </a:cubicBezTo>
                <a:lnTo>
                  <a:pt x="687977" y="200297"/>
                </a:lnTo>
                <a:cubicBezTo>
                  <a:pt x="747866" y="160371"/>
                  <a:pt x="720370" y="172083"/>
                  <a:pt x="766354" y="156754"/>
                </a:cubicBezTo>
                <a:cubicBezTo>
                  <a:pt x="812799" y="87085"/>
                  <a:pt x="751840" y="171268"/>
                  <a:pt x="809897" y="113211"/>
                </a:cubicBezTo>
                <a:cubicBezTo>
                  <a:pt x="849288" y="73820"/>
                  <a:pt x="802578" y="95330"/>
                  <a:pt x="853440" y="78377"/>
                </a:cubicBezTo>
                <a:cubicBezTo>
                  <a:pt x="866649" y="69571"/>
                  <a:pt x="887664" y="52251"/>
                  <a:pt x="905691" y="52251"/>
                </a:cubicBezTo>
                <a:cubicBezTo>
                  <a:pt x="938329" y="52251"/>
                  <a:pt x="999268" y="60405"/>
                  <a:pt x="1036320" y="69668"/>
                </a:cubicBezTo>
                <a:cubicBezTo>
                  <a:pt x="1045225" y="71894"/>
                  <a:pt x="1053737" y="75474"/>
                  <a:pt x="1062445" y="78377"/>
                </a:cubicBezTo>
                <a:cubicBezTo>
                  <a:pt x="1101522" y="117452"/>
                  <a:pt x="1055116" y="76241"/>
                  <a:pt x="1105988" y="104503"/>
                </a:cubicBezTo>
                <a:cubicBezTo>
                  <a:pt x="1124287" y="114669"/>
                  <a:pt x="1158240" y="139337"/>
                  <a:pt x="1158240" y="139337"/>
                </a:cubicBezTo>
                <a:cubicBezTo>
                  <a:pt x="1245326" y="136434"/>
                  <a:pt x="1332523" y="135899"/>
                  <a:pt x="1419497" y="130628"/>
                </a:cubicBezTo>
                <a:cubicBezTo>
                  <a:pt x="1428660" y="130073"/>
                  <a:pt x="1437412" y="126025"/>
                  <a:pt x="1445623" y="121920"/>
                </a:cubicBezTo>
                <a:cubicBezTo>
                  <a:pt x="1467594" y="110935"/>
                  <a:pt x="1472966" y="103285"/>
                  <a:pt x="1489165" y="87085"/>
                </a:cubicBezTo>
                <a:cubicBezTo>
                  <a:pt x="1494487" y="71121"/>
                  <a:pt x="1505182" y="23762"/>
                  <a:pt x="1524000" y="8708"/>
                </a:cubicBezTo>
                <a:cubicBezTo>
                  <a:pt x="1531168" y="2974"/>
                  <a:pt x="1541417" y="2903"/>
                  <a:pt x="1550125" y="0"/>
                </a:cubicBezTo>
                <a:cubicBezTo>
                  <a:pt x="1590765" y="2903"/>
                  <a:pt x="1631581" y="3948"/>
                  <a:pt x="1672045" y="8708"/>
                </a:cubicBezTo>
                <a:cubicBezTo>
                  <a:pt x="1681162" y="9781"/>
                  <a:pt x="1691680" y="10926"/>
                  <a:pt x="1698171" y="17417"/>
                </a:cubicBezTo>
                <a:cubicBezTo>
                  <a:pt x="1704664" y="23910"/>
                  <a:pt x="1731106" y="75495"/>
                  <a:pt x="1750423" y="87085"/>
                </a:cubicBezTo>
                <a:cubicBezTo>
                  <a:pt x="1758294" y="91808"/>
                  <a:pt x="1768338" y="91689"/>
                  <a:pt x="1776548" y="95794"/>
                </a:cubicBezTo>
                <a:cubicBezTo>
                  <a:pt x="1785909" y="100475"/>
                  <a:pt x="1793054" y="109088"/>
                  <a:pt x="1802674" y="113211"/>
                </a:cubicBezTo>
                <a:cubicBezTo>
                  <a:pt x="1813675" y="117926"/>
                  <a:pt x="1826000" y="118632"/>
                  <a:pt x="1837508" y="121920"/>
                </a:cubicBezTo>
                <a:cubicBezTo>
                  <a:pt x="1846334" y="124442"/>
                  <a:pt x="1854925" y="127725"/>
                  <a:pt x="1863634" y="130628"/>
                </a:cubicBezTo>
                <a:cubicBezTo>
                  <a:pt x="1952167" y="112923"/>
                  <a:pt x="1870815" y="131065"/>
                  <a:pt x="1933303" y="113211"/>
                </a:cubicBezTo>
                <a:cubicBezTo>
                  <a:pt x="1954606" y="107125"/>
                  <a:pt x="2004860" y="97437"/>
                  <a:pt x="2020388" y="87085"/>
                </a:cubicBezTo>
                <a:cubicBezTo>
                  <a:pt x="2049930" y="67391"/>
                  <a:pt x="2039113" y="77068"/>
                  <a:pt x="2055223" y="609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Explosion 2 71"/>
          <p:cNvSpPr/>
          <p:nvPr/>
        </p:nvSpPr>
        <p:spPr>
          <a:xfrm>
            <a:off x="5434392" y="617380"/>
            <a:ext cx="1360889" cy="259515"/>
          </a:xfrm>
          <a:prstGeom prst="irregularSeal2">
            <a:avLst/>
          </a:prstGeom>
          <a:solidFill>
            <a:schemeClr val="accent6">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All Fail!</a:t>
            </a:r>
            <a:endParaRPr lang="en-US" sz="1000" dirty="0"/>
          </a:p>
        </p:txBody>
      </p:sp>
      <p:sp>
        <p:nvSpPr>
          <p:cNvPr id="73" name="Freeform 72"/>
          <p:cNvSpPr/>
          <p:nvPr/>
        </p:nvSpPr>
        <p:spPr>
          <a:xfrm rot="1441777">
            <a:off x="5697897" y="709309"/>
            <a:ext cx="294152"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441777">
            <a:off x="5523267" y="802225"/>
            <a:ext cx="349007"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74"/>
          <p:cNvSpPr/>
          <p:nvPr/>
        </p:nvSpPr>
        <p:spPr>
          <a:xfrm rot="1441777">
            <a:off x="5607214" y="768005"/>
            <a:ext cx="343415"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c 7"/>
          <p:cNvSpPr/>
          <p:nvPr/>
        </p:nvSpPr>
        <p:spPr>
          <a:xfrm>
            <a:off x="5182596" y="1364088"/>
            <a:ext cx="1045321" cy="2096372"/>
          </a:xfrm>
          <a:prstGeom prst="arc">
            <a:avLst>
              <a:gd name="adj1" fmla="val 16200000"/>
              <a:gd name="adj2" fmla="val 96789"/>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6" name="Explosion 2 75"/>
          <p:cNvSpPr/>
          <p:nvPr/>
        </p:nvSpPr>
        <p:spPr>
          <a:xfrm>
            <a:off x="6462870" y="972738"/>
            <a:ext cx="1807130" cy="496671"/>
          </a:xfrm>
          <a:prstGeom prst="irregularSeal2">
            <a:avLst/>
          </a:prstGeom>
          <a:solidFill>
            <a:schemeClr val="accent6">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Some Fail!</a:t>
            </a:r>
          </a:p>
          <a:p>
            <a:pPr algn="ctr"/>
            <a:r>
              <a:rPr lang="en-US" sz="1000" dirty="0" smtClean="0"/>
              <a:t>(but when)</a:t>
            </a:r>
            <a:endParaRPr lang="en-US" sz="1000" dirty="0"/>
          </a:p>
        </p:txBody>
      </p:sp>
      <p:sp>
        <p:nvSpPr>
          <p:cNvPr id="77" name="Up Ribbon 76"/>
          <p:cNvSpPr/>
          <p:nvPr/>
        </p:nvSpPr>
        <p:spPr>
          <a:xfrm>
            <a:off x="5913706" y="2414463"/>
            <a:ext cx="745188" cy="191589"/>
          </a:xfrm>
          <a:prstGeom prst="ribbon2">
            <a:avLst/>
          </a:prstGeom>
          <a:solidFill>
            <a:srgbClr val="C0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Win!</a:t>
            </a:r>
            <a:endParaRPr lang="en-US" sz="700" dirty="0"/>
          </a:p>
        </p:txBody>
      </p:sp>
      <p:sp>
        <p:nvSpPr>
          <p:cNvPr id="9" name="TextBox 8"/>
          <p:cNvSpPr txBox="1"/>
          <p:nvPr/>
        </p:nvSpPr>
        <p:spPr>
          <a:xfrm>
            <a:off x="7128095" y="1638562"/>
            <a:ext cx="292068" cy="369332"/>
          </a:xfrm>
          <a:prstGeom prst="rect">
            <a:avLst/>
          </a:prstGeom>
          <a:noFill/>
        </p:spPr>
        <p:txBody>
          <a:bodyPr wrap="none" rtlCol="0">
            <a:spAutoFit/>
          </a:bodyPr>
          <a:lstStyle/>
          <a:p>
            <a:r>
              <a:rPr lang="en-US" dirty="0" smtClean="0"/>
              <a:t>?</a:t>
            </a:r>
            <a:endParaRPr lang="en-US" dirty="0"/>
          </a:p>
        </p:txBody>
      </p:sp>
      <p:sp>
        <p:nvSpPr>
          <p:cNvPr id="78" name="Arc 77"/>
          <p:cNvSpPr/>
          <p:nvPr/>
        </p:nvSpPr>
        <p:spPr>
          <a:xfrm>
            <a:off x="5271471" y="1394753"/>
            <a:ext cx="1045321" cy="2096372"/>
          </a:xfrm>
          <a:prstGeom prst="arc">
            <a:avLst>
              <a:gd name="adj1" fmla="val 16200000"/>
              <a:gd name="adj2" fmla="val 19426043"/>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9" name="Arc 78"/>
          <p:cNvSpPr/>
          <p:nvPr/>
        </p:nvSpPr>
        <p:spPr>
          <a:xfrm>
            <a:off x="5374331" y="1354496"/>
            <a:ext cx="1045321" cy="2096372"/>
          </a:xfrm>
          <a:prstGeom prst="arc">
            <a:avLst>
              <a:gd name="adj1" fmla="val 16200000"/>
              <a:gd name="adj2" fmla="val 18424663"/>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0" name="TextBox 79"/>
          <p:cNvSpPr txBox="1"/>
          <p:nvPr/>
        </p:nvSpPr>
        <p:spPr>
          <a:xfrm>
            <a:off x="6261226" y="1739320"/>
            <a:ext cx="292068" cy="369332"/>
          </a:xfrm>
          <a:prstGeom prst="rect">
            <a:avLst/>
          </a:prstGeom>
          <a:noFill/>
        </p:spPr>
        <p:txBody>
          <a:bodyPr wrap="none" rtlCol="0">
            <a:spAutoFit/>
          </a:bodyPr>
          <a:lstStyle/>
          <a:p>
            <a:r>
              <a:rPr lang="en-US" dirty="0" smtClean="0"/>
              <a:t>?</a:t>
            </a:r>
            <a:endParaRPr lang="en-US" dirty="0"/>
          </a:p>
        </p:txBody>
      </p:sp>
      <p:sp>
        <p:nvSpPr>
          <p:cNvPr id="81" name="TextBox 80"/>
          <p:cNvSpPr txBox="1"/>
          <p:nvPr/>
        </p:nvSpPr>
        <p:spPr>
          <a:xfrm>
            <a:off x="6222188" y="1979338"/>
            <a:ext cx="292068" cy="369332"/>
          </a:xfrm>
          <a:prstGeom prst="rect">
            <a:avLst/>
          </a:prstGeom>
          <a:noFill/>
        </p:spPr>
        <p:txBody>
          <a:bodyPr wrap="none" rtlCol="0">
            <a:spAutoFit/>
          </a:bodyPr>
          <a:lstStyle/>
          <a:p>
            <a:r>
              <a:rPr lang="en-US" dirty="0" smtClean="0"/>
              <a:t>?</a:t>
            </a:r>
            <a:endParaRPr lang="en-US" dirty="0"/>
          </a:p>
        </p:txBody>
      </p:sp>
    </p:spTree>
    <p:extLst>
      <p:ext uri="{BB962C8B-B14F-4D97-AF65-F5344CB8AC3E}">
        <p14:creationId xmlns:p14="http://schemas.microsoft.com/office/powerpoint/2010/main" val="1157392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journalofprolotherapy.com/images/issue_08/building_rationale_fig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3744" y="714737"/>
            <a:ext cx="2437009" cy="263806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Challenges </a:t>
            </a:r>
            <a:r>
              <a:rPr lang="en-US" sz="3600" dirty="0" err="1" smtClean="0"/>
              <a:t>Redux</a:t>
            </a:r>
            <a:endParaRPr lang="en-US" sz="3600" dirty="0"/>
          </a:p>
        </p:txBody>
      </p:sp>
      <p:sp>
        <p:nvSpPr>
          <p:cNvPr id="13" name="Content Placeholder 2"/>
          <p:cNvSpPr txBox="1">
            <a:spLocks/>
          </p:cNvSpPr>
          <p:nvPr/>
        </p:nvSpPr>
        <p:spPr>
          <a:xfrm>
            <a:off x="454211" y="3200400"/>
            <a:ext cx="8310966" cy="2867297"/>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1800" b="1" dirty="0" smtClean="0"/>
              <a:t>Participants informed by what part of the story arc the game objectives are focused on can better avoid ‘rabbit-holes’ or other narrative distractions.</a:t>
            </a:r>
          </a:p>
          <a:p>
            <a:pPr>
              <a:spcBef>
                <a:spcPts val="1200"/>
              </a:spcBef>
            </a:pPr>
            <a:r>
              <a:rPr lang="en-US" sz="1800" b="1" dirty="0" smtClean="0"/>
              <a:t>Players cognizant of the “story arc” place risk in a more appropriate context (even if not understood well) – i.e. strategy in repeated prisoner’s dilemma</a:t>
            </a:r>
          </a:p>
          <a:p>
            <a:pPr>
              <a:spcBef>
                <a:spcPts val="1200"/>
              </a:spcBef>
            </a:pPr>
            <a:r>
              <a:rPr lang="en-US" sz="1800" b="1" dirty="0" smtClean="0"/>
              <a:t>Scenario </a:t>
            </a:r>
            <a:r>
              <a:rPr lang="en-US" sz="1800" b="1" dirty="0"/>
              <a:t>“typology” and examination of interactional complexities can inform </a:t>
            </a:r>
            <a:r>
              <a:rPr lang="en-US" sz="1800" b="1" dirty="0" smtClean="0"/>
              <a:t>issues </a:t>
            </a:r>
            <a:r>
              <a:rPr lang="en-US" sz="1800" b="1" dirty="0"/>
              <a:t>with emergent behaviors and controlling structural complexities in the game design</a:t>
            </a:r>
            <a:r>
              <a:rPr lang="en-US" sz="1800" b="1" dirty="0" smtClean="0"/>
              <a:t>.</a:t>
            </a:r>
          </a:p>
          <a:p>
            <a:pPr>
              <a:spcBef>
                <a:spcPts val="1200"/>
              </a:spcBef>
            </a:pPr>
            <a:r>
              <a:rPr lang="en-US" sz="1800" b="1" dirty="0" smtClean="0"/>
              <a:t>Novel outcomes can be specifically sought, or avoided based on the game objectives and an exploration of the trajectories the game may take.</a:t>
            </a:r>
          </a:p>
          <a:p>
            <a:pPr>
              <a:spcBef>
                <a:spcPts val="1200"/>
              </a:spcBef>
            </a:pPr>
            <a:r>
              <a:rPr lang="en-US" sz="1800" b="1" dirty="0" smtClean="0"/>
              <a:t>Decision-making can be supported by M&amp;S, but in producing a response, not as a crutch to formulating an input.</a:t>
            </a:r>
          </a:p>
          <a:p>
            <a:pPr>
              <a:spcBef>
                <a:spcPts val="1200"/>
              </a:spcBef>
            </a:pPr>
            <a:endParaRPr lang="en-US" sz="1800" b="1" dirty="0" smtClean="0"/>
          </a:p>
          <a:p>
            <a:pPr>
              <a:spcBef>
                <a:spcPts val="1200"/>
              </a:spcBef>
            </a:pPr>
            <a:endParaRPr lang="en-US" sz="1400" b="1" dirty="0"/>
          </a:p>
          <a:p>
            <a:pPr>
              <a:spcBef>
                <a:spcPts val="1200"/>
              </a:spcBef>
            </a:pPr>
            <a:endParaRPr lang="en-US" sz="1600" b="1" dirty="0" smtClean="0"/>
          </a:p>
          <a:p>
            <a:pPr marL="457200" lvl="1" indent="0">
              <a:spcBef>
                <a:spcPts val="1200"/>
              </a:spcBef>
              <a:buNone/>
            </a:pPr>
            <a:endParaRPr lang="en-US" sz="1600" dirty="0" smtClean="0">
              <a:solidFill>
                <a:schemeClr val="accent1">
                  <a:lumMod val="75000"/>
                </a:schemeClr>
              </a:solidFill>
            </a:endParaRPr>
          </a:p>
        </p:txBody>
      </p:sp>
      <p:pic>
        <p:nvPicPr>
          <p:cNvPr id="14" name="Picture 4" descr="n1a7_blacksw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42" y="942703"/>
            <a:ext cx="2488944" cy="172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ludic fallacy di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762000"/>
            <a:ext cx="2823695" cy="922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xA2SyriRm73bWjfI70aADy0mbRWD2DIaldEcIQfi--y1-9azn6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7999" y="1659574"/>
            <a:ext cx="3048705" cy="108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792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a:xfrm>
            <a:off x="454211" y="3200400"/>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endParaRPr lang="en-US" sz="1800" b="1" dirty="0" smtClean="0"/>
          </a:p>
          <a:p>
            <a:pPr>
              <a:spcBef>
                <a:spcPts val="1200"/>
              </a:spcBef>
            </a:pPr>
            <a:endParaRPr lang="en-US" sz="1400" b="1" dirty="0"/>
          </a:p>
          <a:p>
            <a:pPr>
              <a:spcBef>
                <a:spcPts val="1200"/>
              </a:spcBef>
            </a:pPr>
            <a:endParaRPr lang="en-US" sz="1600" b="1" dirty="0" smtClean="0"/>
          </a:p>
          <a:p>
            <a:pPr marL="457200" lvl="1" indent="0">
              <a:spcBef>
                <a:spcPts val="1200"/>
              </a:spcBef>
              <a:buNone/>
            </a:pPr>
            <a:endParaRPr lang="en-US" sz="1600" dirty="0" smtClean="0">
              <a:solidFill>
                <a:schemeClr val="accent1">
                  <a:lumMod val="75000"/>
                </a:schemeClr>
              </a:solidFill>
            </a:endParaRPr>
          </a:p>
        </p:txBody>
      </p:sp>
      <p:sp>
        <p:nvSpPr>
          <p:cNvPr id="12" name="Title 1"/>
          <p:cNvSpPr txBox="1">
            <a:spLocks/>
          </p:cNvSpPr>
          <p:nvPr/>
        </p:nvSpPr>
        <p:spPr>
          <a:xfrm>
            <a:off x="528489" y="152400"/>
            <a:ext cx="8229600" cy="1175657"/>
          </a:xfrm>
          <a:prstGeom prst="rect">
            <a:avLst/>
          </a:prstGeom>
          <a:solidFill>
            <a:schemeClr val="bg1"/>
          </a:solidFill>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And the missing “O” in O_DA Loop</a:t>
            </a:r>
          </a:p>
          <a:p>
            <a:r>
              <a:rPr lang="en-US" sz="3600" dirty="0" smtClean="0"/>
              <a:t>The Big Reveal… Boyd’s “Orient”… is  </a:t>
            </a:r>
          </a:p>
        </p:txBody>
      </p:sp>
      <p:pic>
        <p:nvPicPr>
          <p:cNvPr id="1026" name="Picture 2" descr="http://upload.wikimedia.org/wikipedia/commons/thumb/3/3a/OODA.Boyd.svg/929px-OODA.Boyd.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6400"/>
            <a:ext cx="9067651" cy="37090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04540" y="5733793"/>
            <a:ext cx="8001663" cy="584775"/>
          </a:xfrm>
          <a:prstGeom prst="rect">
            <a:avLst/>
          </a:prstGeom>
          <a:noFill/>
        </p:spPr>
        <p:txBody>
          <a:bodyPr wrap="square" rtlCol="0">
            <a:spAutoFit/>
          </a:bodyPr>
          <a:lstStyle/>
          <a:p>
            <a:r>
              <a:rPr lang="en-US" sz="3200" dirty="0" smtClean="0"/>
              <a:t>No, not witchcraft… despite all appearances…</a:t>
            </a:r>
            <a:endParaRPr lang="en-US" sz="3200" dirty="0"/>
          </a:p>
        </p:txBody>
      </p:sp>
    </p:spTree>
    <p:extLst>
      <p:ext uri="{BB962C8B-B14F-4D97-AF65-F5344CB8AC3E}">
        <p14:creationId xmlns:p14="http://schemas.microsoft.com/office/powerpoint/2010/main" val="3755591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a:xfrm>
            <a:off x="454211" y="3200400"/>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endParaRPr lang="en-US" sz="1800" b="1" dirty="0" smtClean="0"/>
          </a:p>
          <a:p>
            <a:pPr>
              <a:spcBef>
                <a:spcPts val="1200"/>
              </a:spcBef>
            </a:pPr>
            <a:endParaRPr lang="en-US" sz="1400" b="1" dirty="0"/>
          </a:p>
          <a:p>
            <a:pPr>
              <a:spcBef>
                <a:spcPts val="1200"/>
              </a:spcBef>
            </a:pPr>
            <a:endParaRPr lang="en-US" sz="1600" b="1" dirty="0" smtClean="0"/>
          </a:p>
          <a:p>
            <a:pPr marL="457200" lvl="1" indent="0">
              <a:spcBef>
                <a:spcPts val="1200"/>
              </a:spcBef>
              <a:buNone/>
            </a:pPr>
            <a:endParaRPr lang="en-US" sz="1600" dirty="0" smtClean="0">
              <a:solidFill>
                <a:schemeClr val="accent1">
                  <a:lumMod val="75000"/>
                </a:schemeClr>
              </a:solidFill>
            </a:endParaRPr>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295400"/>
            <a:ext cx="8763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5"/>
          <p:cNvSpPr>
            <a:spLocks noChangeArrowheads="1"/>
          </p:cNvSpPr>
          <p:nvPr/>
        </p:nvSpPr>
        <p:spPr bwMode="auto">
          <a:xfrm>
            <a:off x="76200" y="6150858"/>
            <a:ext cx="7924800"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900" b="1" dirty="0"/>
              <a:t>SANDIA REPORT</a:t>
            </a:r>
          </a:p>
          <a:p>
            <a:pPr eaLnBrk="1" hangingPunct="1"/>
            <a:r>
              <a:rPr lang="en-US" altLang="en-US" sz="800" dirty="0"/>
              <a:t>SAND2001-3496 Unlimited Release Printed November 2001</a:t>
            </a:r>
          </a:p>
          <a:p>
            <a:pPr eaLnBrk="1" hangingPunct="1"/>
            <a:r>
              <a:rPr lang="en-US" altLang="en-US" sz="900" b="1" dirty="0"/>
              <a:t>Foundations for Reasoning in Cognition-Based Computational </a:t>
            </a:r>
            <a:r>
              <a:rPr lang="en-US" altLang="en-US" sz="900" b="1" dirty="0" smtClean="0"/>
              <a:t>Representations of </a:t>
            </a:r>
            <a:r>
              <a:rPr lang="en-US" altLang="en-US" sz="900" b="1" dirty="0"/>
              <a:t>Human Decision </a:t>
            </a:r>
            <a:r>
              <a:rPr lang="en-US" altLang="en-US" sz="900" b="1" dirty="0" smtClean="0"/>
              <a:t>Making</a:t>
            </a:r>
          </a:p>
          <a:p>
            <a:pPr eaLnBrk="1" hangingPunct="1"/>
            <a:r>
              <a:rPr lang="en-US" altLang="en-US" sz="900" b="1" dirty="0">
                <a:hlinkClick r:id="rId3"/>
              </a:rPr>
              <a:t>http://</a:t>
            </a:r>
            <a:r>
              <a:rPr lang="en-US" altLang="en-US" sz="900" b="1" dirty="0" smtClean="0">
                <a:hlinkClick r:id="rId3"/>
              </a:rPr>
              <a:t>www.au.af.mil/au/awc/awcgate/decision/raybourn-senglaub_013496.pdf</a:t>
            </a:r>
            <a:r>
              <a:rPr lang="en-US" altLang="en-US" sz="900" b="1" dirty="0" smtClean="0"/>
              <a:t> </a:t>
            </a:r>
            <a:endParaRPr lang="en-US" altLang="en-US" sz="900" b="1" dirty="0"/>
          </a:p>
        </p:txBody>
      </p:sp>
      <p:sp>
        <p:nvSpPr>
          <p:cNvPr id="6" name="Title 1"/>
          <p:cNvSpPr txBox="1">
            <a:spLocks/>
          </p:cNvSpPr>
          <p:nvPr/>
        </p:nvSpPr>
        <p:spPr>
          <a:xfrm>
            <a:off x="454211" y="96706"/>
            <a:ext cx="8229600" cy="1175657"/>
          </a:xfrm>
          <a:prstGeom prst="rect">
            <a:avLst/>
          </a:prstGeom>
          <a:solidFill>
            <a:schemeClr val="bg1"/>
          </a:solidFill>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 Largely Reasoning by Abduction! </a:t>
            </a:r>
          </a:p>
          <a:p>
            <a:r>
              <a:rPr lang="en-US" sz="2200" dirty="0" smtClean="0"/>
              <a:t>The Sandia Hybrid Model of Cognition</a:t>
            </a:r>
          </a:p>
          <a:p>
            <a:endParaRPr lang="en-US" sz="2200" dirty="0" smtClean="0"/>
          </a:p>
          <a:p>
            <a:r>
              <a:rPr lang="en-US" sz="1600" b="1" i="1" dirty="0" smtClean="0">
                <a:solidFill>
                  <a:schemeClr val="accent1">
                    <a:lumMod val="75000"/>
                  </a:schemeClr>
                </a:solidFill>
              </a:rPr>
              <a:t>“Abduction is the search for patterns in phenomena that suggest a hypothesis” (C.S. Peirce 1878)</a:t>
            </a:r>
            <a:endParaRPr lang="en-US" sz="2400" b="1" i="1" dirty="0">
              <a:solidFill>
                <a:schemeClr val="accent1">
                  <a:lumMod val="75000"/>
                </a:schemeClr>
              </a:solidFill>
            </a:endParaRPr>
          </a:p>
        </p:txBody>
      </p:sp>
    </p:spTree>
    <p:extLst>
      <p:ext uri="{BB962C8B-B14F-4D97-AF65-F5344CB8AC3E}">
        <p14:creationId xmlns:p14="http://schemas.microsoft.com/office/powerpoint/2010/main" val="29972999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journalofprolotherapy.com/images/issue_08/building_rationale_fig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4621" y="914400"/>
            <a:ext cx="2437009" cy="263806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Goal:  Understanding </a:t>
            </a:r>
            <a:r>
              <a:rPr lang="en-US" sz="3600" dirty="0" smtClean="0"/>
              <a:t>Patterns in Phenomena</a:t>
            </a:r>
          </a:p>
          <a:p>
            <a:r>
              <a:rPr lang="en-US" sz="3600" dirty="0" smtClean="0"/>
              <a:t>Using Iterated, Analytic Narrative Gaming</a:t>
            </a:r>
            <a:endParaRPr lang="en-US" sz="3600" dirty="0"/>
          </a:p>
        </p:txBody>
      </p:sp>
      <p:sp>
        <p:nvSpPr>
          <p:cNvPr id="13" name="Content Placeholder 2"/>
          <p:cNvSpPr txBox="1">
            <a:spLocks/>
          </p:cNvSpPr>
          <p:nvPr/>
        </p:nvSpPr>
        <p:spPr>
          <a:xfrm>
            <a:off x="480664" y="3657600"/>
            <a:ext cx="8310966" cy="286729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1800" b="1" dirty="0" smtClean="0"/>
              <a:t>Understanding what the players do and why is critical to the process.</a:t>
            </a:r>
          </a:p>
          <a:p>
            <a:pPr>
              <a:spcBef>
                <a:spcPts val="1200"/>
              </a:spcBef>
            </a:pPr>
            <a:r>
              <a:rPr lang="en-US" sz="1800" b="1" dirty="0" smtClean="0"/>
              <a:t>Understanding what else might have happened is equally critical to both the game design, and the analysis of iterated series of games.</a:t>
            </a:r>
          </a:p>
          <a:p>
            <a:pPr>
              <a:spcBef>
                <a:spcPts val="1200"/>
              </a:spcBef>
            </a:pPr>
            <a:r>
              <a:rPr lang="en-US" sz="1800" b="1" dirty="0" smtClean="0"/>
              <a:t>Significant up from work to work through the options players have across the “story arc” – does not have to be exhaustive to be useful (prisoners dilemma).</a:t>
            </a:r>
          </a:p>
          <a:p>
            <a:pPr>
              <a:spcBef>
                <a:spcPts val="1200"/>
              </a:spcBef>
            </a:pPr>
            <a:r>
              <a:rPr lang="en-US" sz="1800" b="1" dirty="0" smtClean="0"/>
              <a:t>A complex undertaking to “diagram out” that requires substantial work to address problems of “real world complexity” to support post game “retro-diction”.</a:t>
            </a:r>
          </a:p>
          <a:p>
            <a:pPr>
              <a:spcBef>
                <a:spcPts val="1200"/>
              </a:spcBef>
            </a:pPr>
            <a:r>
              <a:rPr lang="en-US" sz="1800" b="1" dirty="0" smtClean="0"/>
              <a:t>Causal relationships in truly complex situations will never be isolated.</a:t>
            </a:r>
          </a:p>
          <a:p>
            <a:pPr>
              <a:spcBef>
                <a:spcPts val="1200"/>
              </a:spcBef>
            </a:pPr>
            <a:endParaRPr lang="en-US" sz="1800" b="1" dirty="0" smtClean="0"/>
          </a:p>
          <a:p>
            <a:pPr>
              <a:spcBef>
                <a:spcPts val="1200"/>
              </a:spcBef>
            </a:pPr>
            <a:endParaRPr lang="en-US" sz="1800" b="1" dirty="0" smtClean="0"/>
          </a:p>
          <a:p>
            <a:pPr>
              <a:spcBef>
                <a:spcPts val="1200"/>
              </a:spcBef>
            </a:pPr>
            <a:endParaRPr lang="en-US" sz="1400" b="1" dirty="0"/>
          </a:p>
          <a:p>
            <a:pPr>
              <a:spcBef>
                <a:spcPts val="1200"/>
              </a:spcBef>
            </a:pPr>
            <a:endParaRPr lang="en-US" sz="1600" b="1" dirty="0" smtClean="0"/>
          </a:p>
          <a:p>
            <a:pPr marL="457200" lvl="1" indent="0">
              <a:spcBef>
                <a:spcPts val="1200"/>
              </a:spcBef>
              <a:buNone/>
            </a:pPr>
            <a:endParaRPr lang="en-US" sz="1600" dirty="0" smtClean="0">
              <a:solidFill>
                <a:schemeClr val="accent1">
                  <a:lumMod val="75000"/>
                </a:schemeClr>
              </a:solidFill>
            </a:endParaRPr>
          </a:p>
        </p:txBody>
      </p:sp>
      <p:pic>
        <p:nvPicPr>
          <p:cNvPr id="14" name="Picture 4" descr="n1a7_blacksw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246" y="1341126"/>
            <a:ext cx="2488944" cy="172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ludic fallacy di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4986" y="1053154"/>
            <a:ext cx="2823695" cy="922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xA2SyriRm73bWjfI70aADy0mbRWD2DIaldEcIQfi--y1-9azn6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1795" y="2004785"/>
            <a:ext cx="3048705" cy="108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08296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4098" y="609600"/>
            <a:ext cx="4172902" cy="5545384"/>
          </a:xfrm>
          <a:prstGeom prst="rect">
            <a:avLst/>
          </a:prstGeom>
        </p:spPr>
      </p:pic>
      <p:sp>
        <p:nvSpPr>
          <p:cNvPr id="2" name="Slide Number Placeholder 1"/>
          <p:cNvSpPr>
            <a:spLocks noGrp="1"/>
          </p:cNvSpPr>
          <p:nvPr>
            <p:ph type="sldNum" sz="quarter" idx="12"/>
          </p:nvPr>
        </p:nvSpPr>
        <p:spPr/>
        <p:txBody>
          <a:bodyPr/>
          <a:lstStyle/>
          <a:p>
            <a:fld id="{D579AEDA-A72A-4F2D-8D79-5F29EBF16EBA}" type="slidenum">
              <a:rPr lang="en-US" smtClean="0"/>
              <a:t>15</a:t>
            </a:fld>
            <a:endParaRPr lang="en-US"/>
          </a:p>
        </p:txBody>
      </p:sp>
    </p:spTree>
    <p:extLst>
      <p:ext uri="{BB962C8B-B14F-4D97-AF65-F5344CB8AC3E}">
        <p14:creationId xmlns:p14="http://schemas.microsoft.com/office/powerpoint/2010/main" val="810027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20459" y="914400"/>
            <a:ext cx="2358177" cy="1606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2034" y="41329"/>
            <a:ext cx="8229600" cy="873071"/>
          </a:xfrm>
          <a:solidFill>
            <a:schemeClr val="bg1"/>
          </a:solidFill>
        </p:spPr>
        <p:txBody>
          <a:bodyPr>
            <a:normAutofit/>
          </a:bodyPr>
          <a:lstStyle/>
          <a:p>
            <a:r>
              <a:rPr lang="en-US" sz="3600" dirty="0" smtClean="0"/>
              <a:t>Gaming and the Cycle of Research</a:t>
            </a:r>
            <a:endParaRPr lang="en-US" sz="3600" dirty="0"/>
          </a:p>
        </p:txBody>
      </p:sp>
      <p:sp>
        <p:nvSpPr>
          <p:cNvPr id="3" name="Content Placeholder 2"/>
          <p:cNvSpPr>
            <a:spLocks noGrp="1"/>
          </p:cNvSpPr>
          <p:nvPr>
            <p:ph idx="1"/>
          </p:nvPr>
        </p:nvSpPr>
        <p:spPr>
          <a:xfrm>
            <a:off x="457200" y="4008437"/>
            <a:ext cx="8305800" cy="2239963"/>
          </a:xfrm>
        </p:spPr>
        <p:txBody>
          <a:bodyPr>
            <a:normAutofit/>
          </a:bodyPr>
          <a:lstStyle/>
          <a:p>
            <a:pPr>
              <a:lnSpc>
                <a:spcPct val="90000"/>
              </a:lnSpc>
              <a:spcBef>
                <a:spcPts val="1200"/>
              </a:spcBef>
            </a:pPr>
            <a:r>
              <a:rPr lang="en-US" sz="1600" b="1" dirty="0"/>
              <a:t>The ‘interwar period’ is repeatedly hailed as one of the pinnacle periods of innovation in </a:t>
            </a:r>
            <a:r>
              <a:rPr lang="en-US" sz="1600" b="1" dirty="0" smtClean="0"/>
              <a:t>U.S</a:t>
            </a:r>
            <a:r>
              <a:rPr lang="en-US" sz="1600" b="1" dirty="0"/>
              <a:t>. Naval History. </a:t>
            </a:r>
            <a:r>
              <a:rPr lang="en-US" sz="1600" b="1" dirty="0" smtClean="0">
                <a:solidFill>
                  <a:srgbClr val="C00000"/>
                </a:solidFill>
              </a:rPr>
              <a:t>What was it that enabled that to occur?</a:t>
            </a:r>
            <a:endParaRPr lang="en-US" sz="1600" b="1" dirty="0">
              <a:solidFill>
                <a:srgbClr val="C00000"/>
              </a:solidFill>
            </a:endParaRPr>
          </a:p>
          <a:p>
            <a:pPr>
              <a:lnSpc>
                <a:spcPct val="90000"/>
              </a:lnSpc>
              <a:spcBef>
                <a:spcPts val="1200"/>
              </a:spcBef>
            </a:pPr>
            <a:r>
              <a:rPr lang="en-US" sz="1600" b="1" dirty="0" smtClean="0"/>
              <a:t>Dr. Peter </a:t>
            </a:r>
            <a:r>
              <a:rPr lang="en-US" sz="1600" b="1" dirty="0"/>
              <a:t>Perla describes </a:t>
            </a:r>
            <a:r>
              <a:rPr lang="en-US" sz="1600" b="1" dirty="0" smtClean="0"/>
              <a:t>a synergistic relationship he calls the </a:t>
            </a:r>
            <a:r>
              <a:rPr lang="en-US" sz="1600" b="1" dirty="0" smtClean="0">
                <a:solidFill>
                  <a:srgbClr val="C00000"/>
                </a:solidFill>
              </a:rPr>
              <a:t>“cycle </a:t>
            </a:r>
            <a:r>
              <a:rPr lang="en-US" sz="1600" b="1" dirty="0">
                <a:solidFill>
                  <a:srgbClr val="C00000"/>
                </a:solidFill>
              </a:rPr>
              <a:t>of research” </a:t>
            </a:r>
            <a:r>
              <a:rPr lang="en-US" sz="1600" b="1" dirty="0"/>
              <a:t>linking Exercises (doing), Analysis (assessing results), and Wargaming (exploring options).</a:t>
            </a:r>
          </a:p>
          <a:p>
            <a:pPr>
              <a:lnSpc>
                <a:spcPct val="90000"/>
              </a:lnSpc>
              <a:spcBef>
                <a:spcPts val="1200"/>
              </a:spcBef>
            </a:pPr>
            <a:r>
              <a:rPr lang="en-US" sz="1600" b="1" dirty="0"/>
              <a:t>Increasingly sophisticated analysis methods and tools, together with increasingly severe time constraints </a:t>
            </a:r>
            <a:r>
              <a:rPr lang="en-US" sz="1600" b="1" dirty="0" smtClean="0">
                <a:solidFill>
                  <a:srgbClr val="C00000"/>
                </a:solidFill>
              </a:rPr>
              <a:t>bifurcated </a:t>
            </a:r>
            <a:r>
              <a:rPr lang="en-US" sz="1600" b="1" dirty="0">
                <a:solidFill>
                  <a:srgbClr val="C00000"/>
                </a:solidFill>
              </a:rPr>
              <a:t>the uses of </a:t>
            </a:r>
            <a:r>
              <a:rPr lang="en-US" sz="1600" b="1" dirty="0" err="1">
                <a:solidFill>
                  <a:srgbClr val="C00000"/>
                </a:solidFill>
              </a:rPr>
              <a:t>wargaming</a:t>
            </a:r>
            <a:r>
              <a:rPr lang="en-US" sz="1600" b="1" dirty="0">
                <a:solidFill>
                  <a:srgbClr val="C00000"/>
                </a:solidFill>
              </a:rPr>
              <a:t>, </a:t>
            </a:r>
            <a:r>
              <a:rPr lang="en-US" sz="1600" b="1" dirty="0"/>
              <a:t>some to a niche under M&amp;S, </a:t>
            </a:r>
            <a:r>
              <a:rPr lang="en-US" sz="1600" b="1" dirty="0" smtClean="0"/>
              <a:t>or </a:t>
            </a:r>
            <a:r>
              <a:rPr lang="en-US" sz="1600" b="1" dirty="0"/>
              <a:t>to various forms of interactive discussion (‘BOGSAT</a:t>
            </a:r>
            <a:r>
              <a:rPr lang="en-US" sz="1600" b="1" dirty="0" smtClean="0"/>
              <a:t>’). The “great middle ground” was lost.</a:t>
            </a:r>
            <a:endParaRPr lang="en-US" sz="1600" b="1" dirty="0"/>
          </a:p>
        </p:txBody>
      </p:sp>
      <p:pic>
        <p:nvPicPr>
          <p:cNvPr id="5" name="Picture 18" descr="http://www.navalwargamessociety.org/images/scenario-page.gi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819" b="1681"/>
          <a:stretch/>
        </p:blipFill>
        <p:spPr bwMode="auto">
          <a:xfrm>
            <a:off x="6387859" y="948353"/>
            <a:ext cx="1998329" cy="145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39859" y="948353"/>
            <a:ext cx="2572349" cy="2529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23004" y="2448576"/>
            <a:ext cx="883474" cy="1355515"/>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2200" y="2302085"/>
            <a:ext cx="899678" cy="1355515"/>
          </a:xfrm>
          <a:prstGeom prst="rect">
            <a:avLst/>
          </a:prstGeom>
        </p:spPr>
      </p:pic>
      <p:pic>
        <p:nvPicPr>
          <p:cNvPr id="1028"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953776" y="2443262"/>
            <a:ext cx="992781" cy="1367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15200" y="2362200"/>
            <a:ext cx="861104" cy="1295400"/>
          </a:xfrm>
          <a:prstGeom prst="rect">
            <a:avLst/>
          </a:prstGeom>
        </p:spPr>
      </p:pic>
      <p:sp>
        <p:nvSpPr>
          <p:cNvPr id="11" name="TextBox 10"/>
          <p:cNvSpPr txBox="1"/>
          <p:nvPr/>
        </p:nvSpPr>
        <p:spPr>
          <a:xfrm>
            <a:off x="1066800" y="6096000"/>
            <a:ext cx="7120286" cy="861774"/>
          </a:xfrm>
          <a:prstGeom prst="rect">
            <a:avLst/>
          </a:prstGeom>
          <a:noFill/>
        </p:spPr>
        <p:txBody>
          <a:bodyPr wrap="square" rtlCol="0">
            <a:spAutoFit/>
          </a:bodyPr>
          <a:lstStyle/>
          <a:p>
            <a:r>
              <a:rPr lang="en-US" b="1" i="1" dirty="0" smtClean="0">
                <a:solidFill>
                  <a:srgbClr val="C00000"/>
                </a:solidFill>
              </a:rPr>
              <a:t>“A Winning Formula Diluted” </a:t>
            </a:r>
          </a:p>
          <a:p>
            <a:r>
              <a:rPr lang="en-US" sz="1400" dirty="0" smtClean="0">
                <a:solidFill>
                  <a:srgbClr val="C00000"/>
                </a:solidFill>
              </a:rPr>
              <a:t>– CDR Phil Pournelle </a:t>
            </a:r>
            <a:r>
              <a:rPr lang="en-US" sz="1200" dirty="0" smtClean="0">
                <a:hlinkClick r:id="rId10"/>
              </a:rPr>
              <a:t>http://www.usni.org/magazines/proceedings/2014-09/preparing-war-keeping-peace</a:t>
            </a:r>
            <a:endParaRPr lang="en-US" sz="1200" dirty="0" smtClean="0"/>
          </a:p>
          <a:p>
            <a:endParaRPr lang="en-US" dirty="0"/>
          </a:p>
        </p:txBody>
      </p:sp>
      <p:sp>
        <p:nvSpPr>
          <p:cNvPr id="4" name="Slide Number Placeholder 3"/>
          <p:cNvSpPr>
            <a:spLocks noGrp="1"/>
          </p:cNvSpPr>
          <p:nvPr>
            <p:ph type="sldNum" sz="quarter" idx="12"/>
          </p:nvPr>
        </p:nvSpPr>
        <p:spPr/>
        <p:txBody>
          <a:bodyPr/>
          <a:lstStyle/>
          <a:p>
            <a:fld id="{D579AEDA-A72A-4F2D-8D79-5F29EBF16EBA}" type="slidenum">
              <a:rPr lang="en-US" smtClean="0"/>
              <a:t>2</a:t>
            </a:fld>
            <a:endParaRPr lang="en-US"/>
          </a:p>
        </p:txBody>
      </p:sp>
      <p:sp>
        <p:nvSpPr>
          <p:cNvPr id="12" name="TextBox 11"/>
          <p:cNvSpPr txBox="1"/>
          <p:nvPr/>
        </p:nvSpPr>
        <p:spPr>
          <a:xfrm>
            <a:off x="3702325" y="3441432"/>
            <a:ext cx="1845185" cy="369332"/>
          </a:xfrm>
          <a:prstGeom prst="rect">
            <a:avLst/>
          </a:prstGeom>
          <a:noFill/>
        </p:spPr>
        <p:txBody>
          <a:bodyPr wrap="none" rtlCol="0">
            <a:spAutoFit/>
          </a:bodyPr>
          <a:lstStyle/>
          <a:p>
            <a:r>
              <a:rPr lang="en-US" b="1" i="1" dirty="0" smtClean="0"/>
              <a:t>Cycle of Research</a:t>
            </a:r>
            <a:endParaRPr lang="en-US" b="1" i="1" dirty="0"/>
          </a:p>
        </p:txBody>
      </p:sp>
    </p:spTree>
    <p:extLst>
      <p:ext uri="{BB962C8B-B14F-4D97-AF65-F5344CB8AC3E}">
        <p14:creationId xmlns:p14="http://schemas.microsoft.com/office/powerpoint/2010/main" val="2671635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Narrative vs  Analytic Games</a:t>
            </a:r>
            <a:endParaRPr lang="en-US" sz="3600" dirty="0"/>
          </a:p>
        </p:txBody>
      </p:sp>
      <p:sp>
        <p:nvSpPr>
          <p:cNvPr id="13" name="Content Placeholder 2"/>
          <p:cNvSpPr txBox="1">
            <a:spLocks/>
          </p:cNvSpPr>
          <p:nvPr/>
        </p:nvSpPr>
        <p:spPr>
          <a:xfrm>
            <a:off x="533400" y="3733800"/>
            <a:ext cx="8229600" cy="2286001"/>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Narrative Game: </a:t>
            </a:r>
            <a:r>
              <a:rPr lang="en-US" sz="2000" b="1" dirty="0" smtClean="0">
                <a:solidFill>
                  <a:srgbClr val="0070C0"/>
                </a:solidFill>
              </a:rPr>
              <a:t>“A category of game that draws upon and uses narrative strategies to create, guide, maintain, and lead the user through a fictional environment in order to actualize a narrative and ludic* goal.”</a:t>
            </a:r>
            <a:r>
              <a:rPr lang="en-US" sz="2000" b="1" baseline="30000" dirty="0" smtClean="0">
                <a:solidFill>
                  <a:srgbClr val="0070C0"/>
                </a:solidFill>
              </a:rPr>
              <a:t>1</a:t>
            </a:r>
          </a:p>
          <a:p>
            <a:pPr>
              <a:spcBef>
                <a:spcPts val="1200"/>
              </a:spcBef>
            </a:pPr>
            <a:r>
              <a:rPr lang="en-US" sz="2000" b="1" dirty="0" smtClean="0"/>
              <a:t>Analytic Game: </a:t>
            </a:r>
            <a:r>
              <a:rPr lang="en-US" sz="2000" b="1" dirty="0" smtClean="0">
                <a:solidFill>
                  <a:srgbClr val="0070C0"/>
                </a:solidFill>
              </a:rPr>
              <a:t>“A category of game that draws upon and uses operations research techniques to enable the user to interact with competitors within an abstract representation of the real world in order to actualize an analytic** goal ”</a:t>
            </a:r>
          </a:p>
          <a:p>
            <a:pPr>
              <a:spcBef>
                <a:spcPts val="1200"/>
              </a:spcBef>
            </a:pPr>
            <a:r>
              <a:rPr lang="en-US" sz="2000" b="1" dirty="0" smtClean="0"/>
              <a:t>“Analytic Narrative Gaming” exists in the overlap between the two. </a:t>
            </a:r>
            <a:r>
              <a:rPr lang="en-US" sz="2000" b="1" dirty="0" smtClean="0">
                <a:solidFill>
                  <a:srgbClr val="0070C0"/>
                </a:solidFill>
              </a:rPr>
              <a:t>Such a game provides a set of desired end-state characteristics for each player, but within a complex multi-actor situation requiring a combination of ludic and analytic gameplay.</a:t>
            </a:r>
          </a:p>
          <a:p>
            <a:pPr>
              <a:spcBef>
                <a:spcPts val="1200"/>
              </a:spcBef>
            </a:pPr>
            <a:endParaRPr lang="en-US" sz="2000" dirty="0" smtClean="0">
              <a:solidFill>
                <a:schemeClr val="accent1">
                  <a:lumMod val="75000"/>
                </a:schemeClr>
              </a:solidFill>
            </a:endParaRPr>
          </a:p>
        </p:txBody>
      </p:sp>
      <p:sp>
        <p:nvSpPr>
          <p:cNvPr id="4" name="Oval 3"/>
          <p:cNvSpPr/>
          <p:nvPr/>
        </p:nvSpPr>
        <p:spPr>
          <a:xfrm>
            <a:off x="2092972" y="1442586"/>
            <a:ext cx="1945628" cy="1850516"/>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Analytic</a:t>
            </a:r>
          </a:p>
          <a:p>
            <a:pPr algn="ctr"/>
            <a:r>
              <a:rPr lang="en-US" dirty="0" smtClean="0"/>
              <a:t>Games</a:t>
            </a:r>
            <a:endParaRPr lang="en-US" dirty="0"/>
          </a:p>
        </p:txBody>
      </p:sp>
      <p:sp>
        <p:nvSpPr>
          <p:cNvPr id="6" name="TextBox 5"/>
          <p:cNvSpPr txBox="1"/>
          <p:nvPr/>
        </p:nvSpPr>
        <p:spPr>
          <a:xfrm>
            <a:off x="152400" y="6538912"/>
            <a:ext cx="3558795" cy="276999"/>
          </a:xfrm>
          <a:prstGeom prst="rect">
            <a:avLst/>
          </a:prstGeom>
          <a:noFill/>
        </p:spPr>
        <p:txBody>
          <a:bodyPr wrap="none" rtlCol="0">
            <a:spAutoFit/>
          </a:bodyPr>
          <a:lstStyle/>
          <a:p>
            <a:r>
              <a:rPr lang="en-US" sz="1200" dirty="0" smtClean="0"/>
              <a:t>1 </a:t>
            </a:r>
            <a:r>
              <a:rPr lang="en-US" sz="1200" dirty="0"/>
              <a:t>Jason </a:t>
            </a:r>
            <a:r>
              <a:rPr lang="en-US" sz="1200" dirty="0" err="1" smtClean="0"/>
              <a:t>Rhody</a:t>
            </a:r>
            <a:r>
              <a:rPr lang="en-US" sz="1200" dirty="0" smtClean="0"/>
              <a:t> </a:t>
            </a:r>
            <a:r>
              <a:rPr lang="en-US" sz="1200" dirty="0" smtClean="0">
                <a:hlinkClick r:id="rId2"/>
              </a:rPr>
              <a:t>http</a:t>
            </a:r>
            <a:r>
              <a:rPr lang="en-US" sz="1200" dirty="0">
                <a:hlinkClick r:id="rId2"/>
              </a:rPr>
              <a:t>://misc.wordherders.net/?</a:t>
            </a:r>
            <a:r>
              <a:rPr lang="en-US" sz="1200" dirty="0" smtClean="0">
                <a:hlinkClick r:id="rId2"/>
              </a:rPr>
              <a:t>p=567</a:t>
            </a:r>
            <a:r>
              <a:rPr lang="en-US" sz="1200" dirty="0" smtClean="0"/>
              <a:t>   </a:t>
            </a:r>
            <a:endParaRPr lang="en-US" sz="1200" dirty="0"/>
          </a:p>
        </p:txBody>
      </p:sp>
      <p:sp>
        <p:nvSpPr>
          <p:cNvPr id="20" name="Oval 19"/>
          <p:cNvSpPr/>
          <p:nvPr/>
        </p:nvSpPr>
        <p:spPr>
          <a:xfrm>
            <a:off x="685800" y="1388102"/>
            <a:ext cx="1945628" cy="1850516"/>
          </a:xfrm>
          <a:prstGeom prst="ellipse">
            <a:avLst/>
          </a:prstGeom>
          <a:solidFill>
            <a:srgbClr val="C0000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Narrative</a:t>
            </a:r>
          </a:p>
          <a:p>
            <a:pPr algn="ctr"/>
            <a:r>
              <a:rPr lang="en-US" dirty="0" smtClean="0"/>
              <a:t>Games</a:t>
            </a:r>
            <a:endParaRPr lang="en-US" dirty="0"/>
          </a:p>
        </p:txBody>
      </p:sp>
      <p:sp>
        <p:nvSpPr>
          <p:cNvPr id="21" name="TextBox 20"/>
          <p:cNvSpPr txBox="1"/>
          <p:nvPr/>
        </p:nvSpPr>
        <p:spPr>
          <a:xfrm>
            <a:off x="2209800" y="2039778"/>
            <a:ext cx="427228" cy="523220"/>
          </a:xfrm>
          <a:prstGeom prst="rect">
            <a:avLst/>
          </a:prstGeom>
          <a:noFill/>
        </p:spPr>
        <p:txBody>
          <a:bodyPr wrap="square" rtlCol="0">
            <a:spAutoFit/>
          </a:bodyPr>
          <a:lstStyle/>
          <a:p>
            <a:r>
              <a:rPr lang="en-US" sz="2800" dirty="0" smtClean="0">
                <a:solidFill>
                  <a:schemeClr val="bg1"/>
                </a:solidFill>
              </a:rPr>
              <a:t>?</a:t>
            </a:r>
            <a:endParaRPr lang="en-US" sz="2800" dirty="0">
              <a:solidFill>
                <a:schemeClr val="bg1"/>
              </a:solidFill>
            </a:endParaRPr>
          </a:p>
        </p:txBody>
      </p:sp>
      <p:pic>
        <p:nvPicPr>
          <p:cNvPr id="23" name="Picture 2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14800" y="914400"/>
            <a:ext cx="3283460" cy="1540502"/>
          </a:xfrm>
          <a:prstGeom prst="rect">
            <a:avLst/>
          </a:prstGeom>
        </p:spPr>
      </p:pic>
      <p:pic>
        <p:nvPicPr>
          <p:cNvPr id="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6579" y="1845302"/>
            <a:ext cx="25863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4419600" y="6201138"/>
            <a:ext cx="4330746" cy="276999"/>
          </a:xfrm>
          <a:prstGeom prst="rect">
            <a:avLst/>
          </a:prstGeom>
          <a:noFill/>
        </p:spPr>
        <p:txBody>
          <a:bodyPr wrap="square" rtlCol="0">
            <a:spAutoFit/>
          </a:bodyPr>
          <a:lstStyle/>
          <a:p>
            <a:r>
              <a:rPr lang="en-US" sz="1200" dirty="0" smtClean="0"/>
              <a:t>*Engagement to promote curiosity, engagement, and reflection.   </a:t>
            </a:r>
            <a:endParaRPr lang="en-US" sz="1200" dirty="0"/>
          </a:p>
        </p:txBody>
      </p:sp>
      <p:sp>
        <p:nvSpPr>
          <p:cNvPr id="12" name="TextBox 11"/>
          <p:cNvSpPr txBox="1"/>
          <p:nvPr/>
        </p:nvSpPr>
        <p:spPr>
          <a:xfrm>
            <a:off x="4343400" y="6428601"/>
            <a:ext cx="4420010" cy="276999"/>
          </a:xfrm>
          <a:prstGeom prst="rect">
            <a:avLst/>
          </a:prstGeom>
          <a:noFill/>
        </p:spPr>
        <p:txBody>
          <a:bodyPr wrap="square" rtlCol="0">
            <a:spAutoFit/>
          </a:bodyPr>
          <a:lstStyle/>
          <a:p>
            <a:r>
              <a:rPr lang="en-US" sz="1200" dirty="0" smtClean="0"/>
              <a:t>**Engagement to achieve a well-defined, pre-determined end state.   </a:t>
            </a:r>
            <a:endParaRPr lang="en-US" sz="1200" dirty="0"/>
          </a:p>
        </p:txBody>
      </p:sp>
    </p:spTree>
    <p:extLst>
      <p:ext uri="{BB962C8B-B14F-4D97-AF65-F5344CB8AC3E}">
        <p14:creationId xmlns:p14="http://schemas.microsoft.com/office/powerpoint/2010/main" val="3521589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Challenges of Narrative Gaming</a:t>
            </a:r>
            <a:endParaRPr lang="en-US" sz="3600" dirty="0"/>
          </a:p>
        </p:txBody>
      </p:sp>
      <p:sp>
        <p:nvSpPr>
          <p:cNvPr id="13" name="Content Placeholder 2"/>
          <p:cNvSpPr txBox="1">
            <a:spLocks/>
          </p:cNvSpPr>
          <p:nvPr/>
        </p:nvSpPr>
        <p:spPr>
          <a:xfrm>
            <a:off x="457200" y="3381103"/>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Dealing with emergent events and behaviors</a:t>
            </a:r>
          </a:p>
          <a:p>
            <a:pPr lvl="1">
              <a:spcBef>
                <a:spcPts val="1200"/>
              </a:spcBef>
            </a:pPr>
            <a:r>
              <a:rPr lang="en-US" sz="1600" b="1" dirty="0" smtClean="0">
                <a:solidFill>
                  <a:srgbClr val="0070C0"/>
                </a:solidFill>
              </a:rPr>
              <a:t>Complex situations proceed in ways difficult to predict or adjudicate (assign cause)</a:t>
            </a:r>
          </a:p>
          <a:p>
            <a:pPr>
              <a:spcBef>
                <a:spcPts val="1200"/>
              </a:spcBef>
            </a:pPr>
            <a:r>
              <a:rPr lang="en-US" sz="2000" b="1" dirty="0" smtClean="0"/>
              <a:t>Representing perceived risk vs. uncertainty in assessing outcomes</a:t>
            </a:r>
          </a:p>
          <a:p>
            <a:pPr lvl="1">
              <a:spcBef>
                <a:spcPts val="1200"/>
              </a:spcBef>
            </a:pPr>
            <a:r>
              <a:rPr lang="en-US" sz="1600" b="1" dirty="0" smtClean="0">
                <a:solidFill>
                  <a:srgbClr val="0070C0"/>
                </a:solidFill>
              </a:rPr>
              <a:t>Presenting players with appropriate perception of risk and appropriate results</a:t>
            </a:r>
          </a:p>
          <a:p>
            <a:pPr>
              <a:spcBef>
                <a:spcPts val="1200"/>
              </a:spcBef>
            </a:pPr>
            <a:r>
              <a:rPr lang="en-US" sz="2000" b="1" dirty="0" smtClean="0"/>
              <a:t> Interactional vs. Structural complexity</a:t>
            </a:r>
          </a:p>
          <a:p>
            <a:pPr lvl="1">
              <a:spcBef>
                <a:spcPts val="1200"/>
              </a:spcBef>
            </a:pPr>
            <a:r>
              <a:rPr lang="en-US" sz="1600" b="1" dirty="0" smtClean="0">
                <a:solidFill>
                  <a:srgbClr val="0070C0"/>
                </a:solidFill>
              </a:rPr>
              <a:t>Assessing player decisions arising from other player’s decisions vs. situational obstacles</a:t>
            </a:r>
          </a:p>
          <a:p>
            <a:pPr lvl="1">
              <a:spcBef>
                <a:spcPts val="1200"/>
              </a:spcBef>
            </a:pPr>
            <a:endParaRPr lang="en-US" sz="1600" dirty="0" smtClean="0">
              <a:solidFill>
                <a:srgbClr val="0070C0"/>
              </a:solidFill>
            </a:endParaRPr>
          </a:p>
        </p:txBody>
      </p:sp>
      <p:pic>
        <p:nvPicPr>
          <p:cNvPr id="14" name="Picture 4" descr="n1a7_blacksw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542" y="942703"/>
            <a:ext cx="2488944" cy="172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ludic fallacy d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762000"/>
            <a:ext cx="2823695" cy="922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xA2SyriRm73bWjfI70aADy0mbRWD2DIaldEcIQfi--y1-9azn6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999" y="1659574"/>
            <a:ext cx="3048705" cy="1083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journalofprolotherapy.com/images/issue_08/building_rationale_fig_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3744" y="714737"/>
            <a:ext cx="2437009" cy="2638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677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Challenges of Analytic Gaming</a:t>
            </a:r>
            <a:endParaRPr lang="en-US" sz="3600" dirty="0"/>
          </a:p>
        </p:txBody>
      </p:sp>
      <p:sp>
        <p:nvSpPr>
          <p:cNvPr id="13" name="Content Placeholder 2"/>
          <p:cNvSpPr txBox="1">
            <a:spLocks/>
          </p:cNvSpPr>
          <p:nvPr/>
        </p:nvSpPr>
        <p:spPr>
          <a:xfrm>
            <a:off x="457200" y="3381103"/>
            <a:ext cx="8310966" cy="286729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Deterministic models do not produce emergent results</a:t>
            </a:r>
          </a:p>
          <a:p>
            <a:pPr lvl="1">
              <a:spcBef>
                <a:spcPts val="1200"/>
              </a:spcBef>
            </a:pPr>
            <a:r>
              <a:rPr lang="en-US" sz="1600" b="1" dirty="0" smtClean="0"/>
              <a:t>Players understand novel outcomes unlikely (pre-scripted injects at best)</a:t>
            </a:r>
          </a:p>
          <a:p>
            <a:pPr>
              <a:spcBef>
                <a:spcPts val="1200"/>
              </a:spcBef>
            </a:pPr>
            <a:r>
              <a:rPr lang="en-US" sz="2000" b="1" dirty="0" smtClean="0"/>
              <a:t>Probability in = Decisions out</a:t>
            </a:r>
          </a:p>
          <a:p>
            <a:pPr lvl="1">
              <a:spcBef>
                <a:spcPts val="1200"/>
              </a:spcBef>
            </a:pPr>
            <a:r>
              <a:rPr lang="en-US" sz="1600" b="1" dirty="0" smtClean="0"/>
              <a:t>Players understand game simulation is Epistemic and “play the perceived odds”</a:t>
            </a:r>
          </a:p>
          <a:p>
            <a:pPr>
              <a:spcBef>
                <a:spcPts val="1200"/>
              </a:spcBef>
            </a:pPr>
            <a:r>
              <a:rPr lang="en-US" sz="2000" b="1" dirty="0" smtClean="0"/>
              <a:t>Tend to proceed linearly with deductive decision-making (MDMP)</a:t>
            </a:r>
          </a:p>
          <a:p>
            <a:pPr lvl="1">
              <a:spcBef>
                <a:spcPts val="1200"/>
              </a:spcBef>
            </a:pPr>
            <a:r>
              <a:rPr lang="en-US" sz="1600" b="1" dirty="0" smtClean="0"/>
              <a:t>“O_DA Loop” – the complex “Orient” step generally paid short shrift.</a:t>
            </a:r>
          </a:p>
          <a:p>
            <a:pPr lvl="1">
              <a:spcBef>
                <a:spcPts val="1200"/>
              </a:spcBef>
            </a:pPr>
            <a:r>
              <a:rPr lang="en-US" sz="1600" b="1" dirty="0" smtClean="0"/>
              <a:t>“Process-driven” vice “decision-driven”</a:t>
            </a:r>
          </a:p>
          <a:p>
            <a:pPr lvl="1">
              <a:spcBef>
                <a:spcPts val="1200"/>
              </a:spcBef>
            </a:pPr>
            <a:endParaRPr lang="en-US" sz="1600" dirty="0" smtClean="0">
              <a:solidFill>
                <a:schemeClr val="accent1">
                  <a:lumMod val="75000"/>
                </a:schemeClr>
              </a:solidFill>
            </a:endParaRPr>
          </a:p>
        </p:txBody>
      </p:sp>
      <p:pic>
        <p:nvPicPr>
          <p:cNvPr id="14" name="Picture 4" descr="n1a7_blacksw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542" y="942703"/>
            <a:ext cx="2488944" cy="172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ludic fallacy d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762000"/>
            <a:ext cx="2823695" cy="922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xA2SyriRm73bWjfI70aADy0mbRWD2DIaldEcIQfi--y1-9azn6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999" y="1659574"/>
            <a:ext cx="3048705" cy="1083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journalofprolotherapy.com/images/issue_08/building_rationale_fig_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3744" y="714737"/>
            <a:ext cx="2437009" cy="2638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45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Dealing with Challenges – Step 1</a:t>
            </a:r>
            <a:endParaRPr lang="en-US" sz="3600" dirty="0"/>
          </a:p>
        </p:txBody>
      </p:sp>
      <p:pic>
        <p:nvPicPr>
          <p:cNvPr id="3" name="Picture 2"/>
          <p:cNvPicPr>
            <a:picLocks noChangeAspect="1"/>
          </p:cNvPicPr>
          <p:nvPr/>
        </p:nvPicPr>
        <p:blipFill>
          <a:blip r:embed="rId2"/>
          <a:stretch>
            <a:fillRect/>
          </a:stretch>
        </p:blipFill>
        <p:spPr>
          <a:xfrm>
            <a:off x="304800" y="914400"/>
            <a:ext cx="4165599" cy="3124200"/>
          </a:xfrm>
          <a:prstGeom prst="rect">
            <a:avLst/>
          </a:prstGeom>
        </p:spPr>
      </p:pic>
      <p:pic>
        <p:nvPicPr>
          <p:cNvPr id="4" name="Picture 3"/>
          <p:cNvPicPr>
            <a:picLocks noChangeAspect="1"/>
          </p:cNvPicPr>
          <p:nvPr/>
        </p:nvPicPr>
        <p:blipFill>
          <a:blip r:embed="rId3"/>
          <a:stretch>
            <a:fillRect/>
          </a:stretch>
        </p:blipFill>
        <p:spPr>
          <a:xfrm>
            <a:off x="4622799" y="914400"/>
            <a:ext cx="4140201" cy="3105151"/>
          </a:xfrm>
          <a:prstGeom prst="rect">
            <a:avLst/>
          </a:prstGeom>
        </p:spPr>
      </p:pic>
      <p:sp>
        <p:nvSpPr>
          <p:cNvPr id="11" name="Content Placeholder 2"/>
          <p:cNvSpPr txBox="1">
            <a:spLocks/>
          </p:cNvSpPr>
          <p:nvPr/>
        </p:nvSpPr>
        <p:spPr>
          <a:xfrm>
            <a:off x="533400" y="4191000"/>
            <a:ext cx="8310966" cy="2514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What do the actors do? What is their motivation?</a:t>
            </a:r>
          </a:p>
          <a:p>
            <a:pPr lvl="1">
              <a:spcBef>
                <a:spcPts val="1200"/>
              </a:spcBef>
            </a:pPr>
            <a:r>
              <a:rPr lang="en-US" sz="1600" b="1" dirty="0" smtClean="0"/>
              <a:t>Identifying each actor’s perception of the unfolding narrative</a:t>
            </a:r>
            <a:endParaRPr lang="en-US" sz="1600" b="1" dirty="0"/>
          </a:p>
          <a:p>
            <a:pPr lvl="1">
              <a:spcBef>
                <a:spcPts val="1200"/>
              </a:spcBef>
            </a:pPr>
            <a:r>
              <a:rPr lang="en-US" sz="1600" b="1" dirty="0" smtClean="0"/>
              <a:t>Focus on the elements of communication</a:t>
            </a:r>
          </a:p>
          <a:p>
            <a:pPr lvl="1">
              <a:spcBef>
                <a:spcPts val="1200"/>
              </a:spcBef>
            </a:pPr>
            <a:r>
              <a:rPr lang="en-US" sz="1600" b="1" dirty="0" smtClean="0"/>
              <a:t>Establishes the Plot Summary of what happened</a:t>
            </a:r>
          </a:p>
          <a:p>
            <a:pPr>
              <a:spcBef>
                <a:spcPts val="1200"/>
              </a:spcBef>
            </a:pPr>
            <a:r>
              <a:rPr lang="en-US" sz="2000" b="1" dirty="0" smtClean="0"/>
              <a:t>Questions remain:</a:t>
            </a:r>
          </a:p>
          <a:p>
            <a:pPr lvl="1">
              <a:spcBef>
                <a:spcPts val="1200"/>
              </a:spcBef>
            </a:pPr>
            <a:r>
              <a:rPr lang="en-US" sz="1600" b="1" dirty="0" smtClean="0"/>
              <a:t>Alternative plot trajectories – the paths not taken – why?</a:t>
            </a:r>
          </a:p>
          <a:p>
            <a:pPr lvl="1">
              <a:spcBef>
                <a:spcPts val="1200"/>
              </a:spcBef>
            </a:pPr>
            <a:r>
              <a:rPr lang="en-US" sz="1600" b="1" dirty="0" smtClean="0"/>
              <a:t>“Sub-plots” – what emergent decisions and events influenced the course of events apart from actors intentions.</a:t>
            </a:r>
          </a:p>
          <a:p>
            <a:pPr lvl="1">
              <a:spcBef>
                <a:spcPts val="1200"/>
              </a:spcBef>
            </a:pPr>
            <a:r>
              <a:rPr lang="en-US" sz="1600" b="1" dirty="0" smtClean="0"/>
              <a:t>Did the plot evolve in an expected or unexpected way? How do you explore/assess what might be “expected”.</a:t>
            </a:r>
          </a:p>
          <a:p>
            <a:pPr lvl="1">
              <a:spcBef>
                <a:spcPts val="1200"/>
              </a:spcBef>
            </a:pPr>
            <a:endParaRPr lang="en-US" sz="1600" b="1" dirty="0" smtClean="0"/>
          </a:p>
        </p:txBody>
      </p:sp>
    </p:spTree>
    <p:extLst>
      <p:ext uri="{BB962C8B-B14F-4D97-AF65-F5344CB8AC3E}">
        <p14:creationId xmlns:p14="http://schemas.microsoft.com/office/powerpoint/2010/main" val="2330794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Story </a:t>
            </a:r>
            <a:r>
              <a:rPr lang="en-US" sz="3600" dirty="0"/>
              <a:t>A</a:t>
            </a:r>
            <a:r>
              <a:rPr lang="en-US" sz="3600" dirty="0" smtClean="0"/>
              <a:t>rc Metaphor – Step 2</a:t>
            </a:r>
            <a:endParaRPr lang="en-US" sz="3600" dirty="0"/>
          </a:p>
        </p:txBody>
      </p:sp>
      <p:sp>
        <p:nvSpPr>
          <p:cNvPr id="13" name="Content Placeholder 2"/>
          <p:cNvSpPr txBox="1">
            <a:spLocks/>
          </p:cNvSpPr>
          <p:nvPr/>
        </p:nvSpPr>
        <p:spPr>
          <a:xfrm>
            <a:off x="457200" y="3381103"/>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endParaRPr lang="en-US" sz="1600" dirty="0" smtClean="0">
              <a:solidFill>
                <a:schemeClr val="accent1">
                  <a:lumMod val="75000"/>
                </a:schemeClr>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824151"/>
            <a:ext cx="6477000" cy="2552598"/>
          </a:xfrm>
          <a:prstGeom prst="rect">
            <a:avLst/>
          </a:prstGeom>
        </p:spPr>
      </p:pic>
      <p:sp>
        <p:nvSpPr>
          <p:cNvPr id="5" name="Content Placeholder 2"/>
          <p:cNvSpPr txBox="1">
            <a:spLocks/>
          </p:cNvSpPr>
          <p:nvPr/>
        </p:nvSpPr>
        <p:spPr>
          <a:xfrm>
            <a:off x="481149" y="3657600"/>
            <a:ext cx="8310966" cy="3200399"/>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What do the actors do? What is their motivation?</a:t>
            </a:r>
          </a:p>
          <a:p>
            <a:pPr lvl="1">
              <a:spcBef>
                <a:spcPts val="1200"/>
              </a:spcBef>
            </a:pPr>
            <a:r>
              <a:rPr lang="en-US" sz="1600" b="1" dirty="0" smtClean="0"/>
              <a:t>Based on the details of the environment they are placed in and what success criteria they are given.</a:t>
            </a:r>
          </a:p>
          <a:p>
            <a:pPr lvl="1">
              <a:spcBef>
                <a:spcPts val="1200"/>
              </a:spcBef>
            </a:pPr>
            <a:r>
              <a:rPr lang="en-US" sz="1600" b="1" dirty="0" smtClean="0"/>
              <a:t>How do you “get this right” so the game is “aimed in the right direction”.</a:t>
            </a:r>
          </a:p>
          <a:p>
            <a:pPr lvl="1">
              <a:spcBef>
                <a:spcPts val="1200"/>
              </a:spcBef>
            </a:pPr>
            <a:r>
              <a:rPr lang="en-US" sz="1600" b="1" dirty="0" smtClean="0"/>
              <a:t>Examine the choices presented before you play the game </a:t>
            </a:r>
            <a:r>
              <a:rPr lang="en-US" sz="1600" b="1" dirty="0"/>
              <a:t> </a:t>
            </a:r>
            <a:r>
              <a:rPr lang="en-US" sz="1600" b="1" dirty="0" err="1" smtClean="0"/>
              <a:t>usuing</a:t>
            </a:r>
            <a:r>
              <a:rPr lang="en-US" sz="1600" b="1" dirty="0" smtClean="0"/>
              <a:t> a “Story Arc” view.</a:t>
            </a:r>
          </a:p>
          <a:p>
            <a:pPr>
              <a:spcBef>
                <a:spcPts val="1200"/>
              </a:spcBef>
            </a:pPr>
            <a:r>
              <a:rPr lang="en-US" sz="2000" b="1" dirty="0" smtClean="0"/>
              <a:t>Start with an idea of where the game may go – then look back across multiple iterations.</a:t>
            </a:r>
          </a:p>
          <a:p>
            <a:pPr lvl="1">
              <a:spcBef>
                <a:spcPts val="1200"/>
              </a:spcBef>
            </a:pPr>
            <a:r>
              <a:rPr lang="en-US" sz="1600" b="1" dirty="0" smtClean="0"/>
              <a:t>How may variations on the story arc were there? </a:t>
            </a:r>
          </a:p>
          <a:p>
            <a:pPr lvl="1">
              <a:spcBef>
                <a:spcPts val="1200"/>
              </a:spcBef>
            </a:pPr>
            <a:r>
              <a:rPr lang="en-US" sz="1600" b="1" dirty="0" smtClean="0"/>
              <a:t>What caused divergence (or convergence)?</a:t>
            </a:r>
          </a:p>
          <a:p>
            <a:pPr lvl="1">
              <a:spcBef>
                <a:spcPts val="1200"/>
              </a:spcBef>
            </a:pPr>
            <a:r>
              <a:rPr lang="en-US" sz="1600" b="1" dirty="0" smtClean="0"/>
              <a:t>Was there an unexpected or novel arc?</a:t>
            </a:r>
          </a:p>
        </p:txBody>
      </p:sp>
    </p:spTree>
    <p:extLst>
      <p:ext uri="{BB962C8B-B14F-4D97-AF65-F5344CB8AC3E}">
        <p14:creationId xmlns:p14="http://schemas.microsoft.com/office/powerpoint/2010/main" val="3552065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Example – Simple trajectory</a:t>
            </a:r>
            <a:endParaRPr lang="en-US" sz="3600" dirty="0"/>
          </a:p>
        </p:txBody>
      </p:sp>
      <p:sp>
        <p:nvSpPr>
          <p:cNvPr id="13" name="Content Placeholder 2"/>
          <p:cNvSpPr txBox="1">
            <a:spLocks/>
          </p:cNvSpPr>
          <p:nvPr/>
        </p:nvSpPr>
        <p:spPr>
          <a:xfrm>
            <a:off x="457200" y="3381103"/>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endParaRPr lang="en-US" sz="1600" dirty="0" smtClean="0">
              <a:solidFill>
                <a:schemeClr val="accent1">
                  <a:lumMod val="75000"/>
                </a:schemeClr>
              </a:solidFill>
            </a:endParaRPr>
          </a:p>
        </p:txBody>
      </p:sp>
      <p:sp>
        <p:nvSpPr>
          <p:cNvPr id="5" name="Content Placeholder 2"/>
          <p:cNvSpPr txBox="1">
            <a:spLocks/>
          </p:cNvSpPr>
          <p:nvPr/>
        </p:nvSpPr>
        <p:spPr>
          <a:xfrm>
            <a:off x="481149" y="3381104"/>
            <a:ext cx="8310966" cy="34768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Everyone cooperates with their neighbors.</a:t>
            </a:r>
          </a:p>
          <a:p>
            <a:pPr lvl="1">
              <a:spcBef>
                <a:spcPts val="1200"/>
              </a:spcBef>
            </a:pPr>
            <a:r>
              <a:rPr lang="en-US" sz="1600" b="1" dirty="0" smtClean="0"/>
              <a:t>Without some kind of external stimulus to change, the status quo will continue in an orderly fashion. </a:t>
            </a:r>
          </a:p>
          <a:p>
            <a:pPr lvl="1">
              <a:spcBef>
                <a:spcPts val="1200"/>
              </a:spcBef>
            </a:pPr>
            <a:r>
              <a:rPr lang="en-US" sz="1600" b="1" dirty="0" smtClean="0"/>
              <a:t>Repeated examination will produce some “market noise” but player ‘trajectories’ will tend to rise and fall together, unless someone “breaks from the pack” arbitrarily.</a:t>
            </a:r>
          </a:p>
          <a:p>
            <a:pPr lvl="2">
              <a:spcBef>
                <a:spcPts val="1200"/>
              </a:spcBef>
            </a:pPr>
            <a:r>
              <a:rPr lang="en-US" sz="1200" b="1" dirty="0" smtClean="0"/>
              <a:t>A player who does so constitutes a “novel” outcome – unexpected from the initial conditions. Reasons for doing so may be interesting, or may simply be “breaking character” to “see what happens”.  (e.g. :            )</a:t>
            </a:r>
          </a:p>
          <a:p>
            <a:pPr marL="342900" lvl="1" indent="-342900">
              <a:spcBef>
                <a:spcPts val="1200"/>
              </a:spcBef>
              <a:buFont typeface="Arial" panose="020B0604020202020204" pitchFamily="34" charset="0"/>
              <a:buChar char="•"/>
            </a:pPr>
            <a:r>
              <a:rPr lang="en-US" sz="2000" b="1" dirty="0" smtClean="0"/>
              <a:t>While the ‘trajectory’ may be uninteresting, an analysis of specific actions and </a:t>
            </a:r>
            <a:r>
              <a:rPr lang="en-US" sz="2000" b="1" dirty="0"/>
              <a:t>decisions from the point of view of the </a:t>
            </a:r>
            <a:r>
              <a:rPr lang="en-US" sz="2000" b="1" dirty="0" smtClean="0"/>
              <a:t>actors</a:t>
            </a:r>
            <a:r>
              <a:rPr lang="en-US" sz="2000" b="1" dirty="0"/>
              <a:t> </a:t>
            </a:r>
            <a:r>
              <a:rPr lang="en-US" sz="2000" b="1" dirty="0" smtClean="0"/>
              <a:t>may well be. </a:t>
            </a:r>
          </a:p>
          <a:p>
            <a:pPr lvl="1">
              <a:spcBef>
                <a:spcPts val="1200"/>
              </a:spcBef>
            </a:pPr>
            <a:r>
              <a:rPr lang="en-US" sz="1600" b="1" dirty="0"/>
              <a:t>The mechanics of cooperation can be insightful.</a:t>
            </a:r>
          </a:p>
          <a:p>
            <a:pPr>
              <a:spcBef>
                <a:spcPts val="1200"/>
              </a:spcBef>
            </a:pPr>
            <a:endParaRPr lang="en-US" sz="2000" b="1" dirty="0" smtClean="0"/>
          </a:p>
          <a:p>
            <a:pPr marL="0" indent="0">
              <a:spcBef>
                <a:spcPts val="1200"/>
              </a:spcBef>
              <a:buNone/>
            </a:pPr>
            <a:endParaRPr lang="en-US" sz="400" b="1" dirty="0" smtClean="0"/>
          </a:p>
          <a:p>
            <a:pPr lvl="1">
              <a:spcBef>
                <a:spcPts val="1200"/>
              </a:spcBef>
            </a:pPr>
            <a:endParaRPr lang="en-US" sz="1600" b="1" dirty="0" smtClean="0"/>
          </a:p>
          <a:p>
            <a:pPr lvl="1">
              <a:spcBef>
                <a:spcPts val="1200"/>
              </a:spcBef>
            </a:pPr>
            <a:endParaRPr lang="en-US" sz="1600" b="1" dirty="0" smtClean="0"/>
          </a:p>
          <a:p>
            <a:pPr>
              <a:spcBef>
                <a:spcPts val="1200"/>
              </a:spcBef>
            </a:pPr>
            <a:endParaRPr lang="en-US" sz="1600" b="1" dirty="0" smtClean="0"/>
          </a:p>
        </p:txBody>
      </p:sp>
      <p:pic>
        <p:nvPicPr>
          <p:cNvPr id="3" name="Picture 2"/>
          <p:cNvPicPr>
            <a:picLocks noChangeAspect="1"/>
          </p:cNvPicPr>
          <p:nvPr/>
        </p:nvPicPr>
        <p:blipFill>
          <a:blip r:embed="rId4"/>
          <a:stretch>
            <a:fillRect/>
          </a:stretch>
        </p:blipFill>
        <p:spPr>
          <a:xfrm>
            <a:off x="511628" y="987154"/>
            <a:ext cx="1926771" cy="1927720"/>
          </a:xfrm>
          <a:prstGeom prst="rect">
            <a:avLst/>
          </a:prstGeom>
        </p:spPr>
      </p:pic>
      <p:cxnSp>
        <p:nvCxnSpPr>
          <p:cNvPr id="6" name="Straight Connector 5"/>
          <p:cNvCxnSpPr/>
          <p:nvPr/>
        </p:nvCxnSpPr>
        <p:spPr>
          <a:xfrm>
            <a:off x="3124200" y="1066800"/>
            <a:ext cx="0" cy="184807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107388" y="2915806"/>
            <a:ext cx="457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351751" y="914400"/>
            <a:ext cx="752129" cy="369332"/>
          </a:xfrm>
          <a:prstGeom prst="rect">
            <a:avLst/>
          </a:prstGeom>
          <a:noFill/>
        </p:spPr>
        <p:txBody>
          <a:bodyPr wrap="none" rtlCol="0">
            <a:spAutoFit/>
          </a:bodyPr>
          <a:lstStyle/>
          <a:p>
            <a:r>
              <a:rPr lang="en-US" dirty="0" smtClean="0"/>
              <a:t>Chaos</a:t>
            </a:r>
            <a:endParaRPr lang="en-US" dirty="0"/>
          </a:p>
        </p:txBody>
      </p:sp>
      <p:sp>
        <p:nvSpPr>
          <p:cNvPr id="16" name="TextBox 15"/>
          <p:cNvSpPr txBox="1"/>
          <p:nvPr/>
        </p:nvSpPr>
        <p:spPr>
          <a:xfrm>
            <a:off x="2438399" y="2697942"/>
            <a:ext cx="731354" cy="369332"/>
          </a:xfrm>
          <a:prstGeom prst="rect">
            <a:avLst/>
          </a:prstGeom>
          <a:noFill/>
        </p:spPr>
        <p:txBody>
          <a:bodyPr wrap="none" rtlCol="0">
            <a:spAutoFit/>
          </a:bodyPr>
          <a:lstStyle/>
          <a:p>
            <a:r>
              <a:rPr lang="en-US" dirty="0" smtClean="0"/>
              <a:t>Order</a:t>
            </a:r>
            <a:endParaRPr lang="en-US" dirty="0"/>
          </a:p>
        </p:txBody>
      </p:sp>
      <p:sp>
        <p:nvSpPr>
          <p:cNvPr id="17" name="TextBox 16"/>
          <p:cNvSpPr txBox="1"/>
          <p:nvPr/>
        </p:nvSpPr>
        <p:spPr>
          <a:xfrm>
            <a:off x="4859988" y="2915806"/>
            <a:ext cx="649537" cy="369332"/>
          </a:xfrm>
          <a:prstGeom prst="rect">
            <a:avLst/>
          </a:prstGeom>
          <a:noFill/>
        </p:spPr>
        <p:txBody>
          <a:bodyPr wrap="none" rtlCol="0">
            <a:spAutoFit/>
          </a:bodyPr>
          <a:lstStyle/>
          <a:p>
            <a:r>
              <a:rPr lang="en-US" dirty="0" smtClean="0"/>
              <a:t>Time</a:t>
            </a:r>
            <a:endParaRPr lang="en-US" dirty="0"/>
          </a:p>
        </p:txBody>
      </p:sp>
      <p:sp>
        <p:nvSpPr>
          <p:cNvPr id="23" name="Freeform 22"/>
          <p:cNvSpPr/>
          <p:nvPr/>
        </p:nvSpPr>
        <p:spPr>
          <a:xfrm>
            <a:off x="3212771" y="2438400"/>
            <a:ext cx="4494179" cy="243191"/>
          </a:xfrm>
          <a:custGeom>
            <a:avLst/>
            <a:gdLst>
              <a:gd name="connsiteX0" fmla="*/ 0 w 4494179"/>
              <a:gd name="connsiteY0" fmla="*/ 214008 h 243191"/>
              <a:gd name="connsiteX1" fmla="*/ 19455 w 4494179"/>
              <a:gd name="connsiteY1" fmla="*/ 165370 h 243191"/>
              <a:gd name="connsiteX2" fmla="*/ 38911 w 4494179"/>
              <a:gd name="connsiteY2" fmla="*/ 136187 h 243191"/>
              <a:gd name="connsiteX3" fmla="*/ 68094 w 4494179"/>
              <a:gd name="connsiteY3" fmla="*/ 68093 h 243191"/>
              <a:gd name="connsiteX4" fmla="*/ 126460 w 4494179"/>
              <a:gd name="connsiteY4" fmla="*/ 19455 h 243191"/>
              <a:gd name="connsiteX5" fmla="*/ 155643 w 4494179"/>
              <a:gd name="connsiteY5" fmla="*/ 9727 h 243191"/>
              <a:gd name="connsiteX6" fmla="*/ 262647 w 4494179"/>
              <a:gd name="connsiteY6" fmla="*/ 19455 h 243191"/>
              <a:gd name="connsiteX7" fmla="*/ 291830 w 4494179"/>
              <a:gd name="connsiteY7" fmla="*/ 29183 h 243191"/>
              <a:gd name="connsiteX8" fmla="*/ 311285 w 4494179"/>
              <a:gd name="connsiteY8" fmla="*/ 58366 h 243191"/>
              <a:gd name="connsiteX9" fmla="*/ 369651 w 4494179"/>
              <a:gd name="connsiteY9" fmla="*/ 77821 h 243191"/>
              <a:gd name="connsiteX10" fmla="*/ 428017 w 4494179"/>
              <a:gd name="connsiteY10" fmla="*/ 107004 h 243191"/>
              <a:gd name="connsiteX11" fmla="*/ 486383 w 4494179"/>
              <a:gd name="connsiteY11" fmla="*/ 145915 h 243191"/>
              <a:gd name="connsiteX12" fmla="*/ 544749 w 4494179"/>
              <a:gd name="connsiteY12" fmla="*/ 165370 h 243191"/>
              <a:gd name="connsiteX13" fmla="*/ 573932 w 4494179"/>
              <a:gd name="connsiteY13" fmla="*/ 184825 h 243191"/>
              <a:gd name="connsiteX14" fmla="*/ 651753 w 4494179"/>
              <a:gd name="connsiteY14" fmla="*/ 204281 h 243191"/>
              <a:gd name="connsiteX15" fmla="*/ 749030 w 4494179"/>
              <a:gd name="connsiteY15" fmla="*/ 194553 h 243191"/>
              <a:gd name="connsiteX16" fmla="*/ 768485 w 4494179"/>
              <a:gd name="connsiteY16" fmla="*/ 165370 h 243191"/>
              <a:gd name="connsiteX17" fmla="*/ 797668 w 4494179"/>
              <a:gd name="connsiteY17" fmla="*/ 136187 h 243191"/>
              <a:gd name="connsiteX18" fmla="*/ 817123 w 4494179"/>
              <a:gd name="connsiteY18" fmla="*/ 97276 h 243191"/>
              <a:gd name="connsiteX19" fmla="*/ 865762 w 4494179"/>
              <a:gd name="connsiteY19" fmla="*/ 58366 h 243191"/>
              <a:gd name="connsiteX20" fmla="*/ 914400 w 4494179"/>
              <a:gd name="connsiteY20" fmla="*/ 29183 h 243191"/>
              <a:gd name="connsiteX21" fmla="*/ 1167319 w 4494179"/>
              <a:gd name="connsiteY21" fmla="*/ 48638 h 243191"/>
              <a:gd name="connsiteX22" fmla="*/ 1225685 w 4494179"/>
              <a:gd name="connsiteY22" fmla="*/ 68093 h 243191"/>
              <a:gd name="connsiteX23" fmla="*/ 1254868 w 4494179"/>
              <a:gd name="connsiteY23" fmla="*/ 77821 h 243191"/>
              <a:gd name="connsiteX24" fmla="*/ 1284051 w 4494179"/>
              <a:gd name="connsiteY24" fmla="*/ 97276 h 243191"/>
              <a:gd name="connsiteX25" fmla="*/ 1342417 w 4494179"/>
              <a:gd name="connsiteY25" fmla="*/ 116732 h 243191"/>
              <a:gd name="connsiteX26" fmla="*/ 1400783 w 4494179"/>
              <a:gd name="connsiteY26" fmla="*/ 155642 h 243191"/>
              <a:gd name="connsiteX27" fmla="*/ 1459149 w 4494179"/>
              <a:gd name="connsiteY27" fmla="*/ 175098 h 243191"/>
              <a:gd name="connsiteX28" fmla="*/ 1488332 w 4494179"/>
              <a:gd name="connsiteY28" fmla="*/ 184825 h 243191"/>
              <a:gd name="connsiteX29" fmla="*/ 1566153 w 4494179"/>
              <a:gd name="connsiteY29" fmla="*/ 175098 h 243191"/>
              <a:gd name="connsiteX30" fmla="*/ 1624519 w 4494179"/>
              <a:gd name="connsiteY30" fmla="*/ 145915 h 243191"/>
              <a:gd name="connsiteX31" fmla="*/ 1643974 w 4494179"/>
              <a:gd name="connsiteY31" fmla="*/ 126459 h 243191"/>
              <a:gd name="connsiteX32" fmla="*/ 1663430 w 4494179"/>
              <a:gd name="connsiteY32" fmla="*/ 97276 h 243191"/>
              <a:gd name="connsiteX33" fmla="*/ 1673157 w 4494179"/>
              <a:gd name="connsiteY33" fmla="*/ 68093 h 243191"/>
              <a:gd name="connsiteX34" fmla="*/ 1721796 w 4494179"/>
              <a:gd name="connsiteY34" fmla="*/ 29183 h 243191"/>
              <a:gd name="connsiteX35" fmla="*/ 2042808 w 4494179"/>
              <a:gd name="connsiteY35" fmla="*/ 48638 h 243191"/>
              <a:gd name="connsiteX36" fmla="*/ 2101174 w 4494179"/>
              <a:gd name="connsiteY36" fmla="*/ 87549 h 243191"/>
              <a:gd name="connsiteX37" fmla="*/ 2130357 w 4494179"/>
              <a:gd name="connsiteY37" fmla="*/ 107004 h 243191"/>
              <a:gd name="connsiteX38" fmla="*/ 2198451 w 4494179"/>
              <a:gd name="connsiteY38" fmla="*/ 165370 h 243191"/>
              <a:gd name="connsiteX39" fmla="*/ 2256817 w 4494179"/>
              <a:gd name="connsiteY39" fmla="*/ 184825 h 243191"/>
              <a:gd name="connsiteX40" fmla="*/ 2286000 w 4494179"/>
              <a:gd name="connsiteY40" fmla="*/ 194553 h 243191"/>
              <a:gd name="connsiteX41" fmla="*/ 2354094 w 4494179"/>
              <a:gd name="connsiteY41" fmla="*/ 223736 h 243191"/>
              <a:gd name="connsiteX42" fmla="*/ 2538919 w 4494179"/>
              <a:gd name="connsiteY42" fmla="*/ 214008 h 243191"/>
              <a:gd name="connsiteX43" fmla="*/ 2568102 w 4494179"/>
              <a:gd name="connsiteY43" fmla="*/ 184825 h 243191"/>
              <a:gd name="connsiteX44" fmla="*/ 2597285 w 4494179"/>
              <a:gd name="connsiteY44" fmla="*/ 165370 h 243191"/>
              <a:gd name="connsiteX45" fmla="*/ 2655651 w 4494179"/>
              <a:gd name="connsiteY45" fmla="*/ 107004 h 243191"/>
              <a:gd name="connsiteX46" fmla="*/ 2704289 w 4494179"/>
              <a:gd name="connsiteY46" fmla="*/ 58366 h 243191"/>
              <a:gd name="connsiteX47" fmla="*/ 2743200 w 4494179"/>
              <a:gd name="connsiteY47" fmla="*/ 48638 h 243191"/>
              <a:gd name="connsiteX48" fmla="*/ 2898843 w 4494179"/>
              <a:gd name="connsiteY48" fmla="*/ 68093 h 243191"/>
              <a:gd name="connsiteX49" fmla="*/ 2957208 w 4494179"/>
              <a:gd name="connsiteY49" fmla="*/ 107004 h 243191"/>
              <a:gd name="connsiteX50" fmla="*/ 3015574 w 4494179"/>
              <a:gd name="connsiteY50" fmla="*/ 126459 h 243191"/>
              <a:gd name="connsiteX51" fmla="*/ 3103123 w 4494179"/>
              <a:gd name="connsiteY51" fmla="*/ 175098 h 243191"/>
              <a:gd name="connsiteX52" fmla="*/ 3142034 w 4494179"/>
              <a:gd name="connsiteY52" fmla="*/ 184825 h 243191"/>
              <a:gd name="connsiteX53" fmla="*/ 3161489 w 4494179"/>
              <a:gd name="connsiteY53" fmla="*/ 204281 h 243191"/>
              <a:gd name="connsiteX54" fmla="*/ 3219855 w 4494179"/>
              <a:gd name="connsiteY54" fmla="*/ 223736 h 243191"/>
              <a:gd name="connsiteX55" fmla="*/ 3249038 w 4494179"/>
              <a:gd name="connsiteY55" fmla="*/ 243191 h 243191"/>
              <a:gd name="connsiteX56" fmla="*/ 3365770 w 4494179"/>
              <a:gd name="connsiteY56" fmla="*/ 233464 h 243191"/>
              <a:gd name="connsiteX57" fmla="*/ 3424136 w 4494179"/>
              <a:gd name="connsiteY57" fmla="*/ 214008 h 243191"/>
              <a:gd name="connsiteX58" fmla="*/ 3453319 w 4494179"/>
              <a:gd name="connsiteY58" fmla="*/ 204281 h 243191"/>
              <a:gd name="connsiteX59" fmla="*/ 3482502 w 4494179"/>
              <a:gd name="connsiteY59" fmla="*/ 184825 h 243191"/>
              <a:gd name="connsiteX60" fmla="*/ 3521413 w 4494179"/>
              <a:gd name="connsiteY60" fmla="*/ 165370 h 243191"/>
              <a:gd name="connsiteX61" fmla="*/ 3550596 w 4494179"/>
              <a:gd name="connsiteY61" fmla="*/ 136187 h 243191"/>
              <a:gd name="connsiteX62" fmla="*/ 3579779 w 4494179"/>
              <a:gd name="connsiteY62" fmla="*/ 116732 h 243191"/>
              <a:gd name="connsiteX63" fmla="*/ 3686783 w 4494179"/>
              <a:gd name="connsiteY63" fmla="*/ 29183 h 243191"/>
              <a:gd name="connsiteX64" fmla="*/ 3784060 w 4494179"/>
              <a:gd name="connsiteY64" fmla="*/ 0 h 243191"/>
              <a:gd name="connsiteX65" fmla="*/ 3968885 w 4494179"/>
              <a:gd name="connsiteY65" fmla="*/ 9727 h 243191"/>
              <a:gd name="connsiteX66" fmla="*/ 4017523 w 4494179"/>
              <a:gd name="connsiteY66" fmla="*/ 19455 h 243191"/>
              <a:gd name="connsiteX67" fmla="*/ 4036979 w 4494179"/>
              <a:gd name="connsiteY67" fmla="*/ 38910 h 243191"/>
              <a:gd name="connsiteX68" fmla="*/ 4085617 w 4494179"/>
              <a:gd name="connsiteY68" fmla="*/ 48638 h 243191"/>
              <a:gd name="connsiteX69" fmla="*/ 4143983 w 4494179"/>
              <a:gd name="connsiteY69" fmla="*/ 87549 h 243191"/>
              <a:gd name="connsiteX70" fmla="*/ 4212077 w 4494179"/>
              <a:gd name="connsiteY70" fmla="*/ 116732 h 243191"/>
              <a:gd name="connsiteX71" fmla="*/ 4270443 w 4494179"/>
              <a:gd name="connsiteY71" fmla="*/ 155642 h 243191"/>
              <a:gd name="connsiteX72" fmla="*/ 4328808 w 4494179"/>
              <a:gd name="connsiteY72" fmla="*/ 175098 h 243191"/>
              <a:gd name="connsiteX73" fmla="*/ 4357991 w 4494179"/>
              <a:gd name="connsiteY73" fmla="*/ 184825 h 243191"/>
              <a:gd name="connsiteX74" fmla="*/ 4396902 w 4494179"/>
              <a:gd name="connsiteY74" fmla="*/ 194553 h 243191"/>
              <a:gd name="connsiteX75" fmla="*/ 4455268 w 4494179"/>
              <a:gd name="connsiteY75" fmla="*/ 184825 h 243191"/>
              <a:gd name="connsiteX76" fmla="*/ 4494179 w 4494179"/>
              <a:gd name="connsiteY76" fmla="*/ 165370 h 243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94179" h="243191">
                <a:moveTo>
                  <a:pt x="0" y="214008"/>
                </a:moveTo>
                <a:cubicBezTo>
                  <a:pt x="6485" y="197795"/>
                  <a:pt x="11646" y="180988"/>
                  <a:pt x="19455" y="165370"/>
                </a:cubicBezTo>
                <a:cubicBezTo>
                  <a:pt x="24684" y="154913"/>
                  <a:pt x="33682" y="146644"/>
                  <a:pt x="38911" y="136187"/>
                </a:cubicBezTo>
                <a:cubicBezTo>
                  <a:pt x="60084" y="93842"/>
                  <a:pt x="34350" y="115334"/>
                  <a:pt x="68094" y="68093"/>
                </a:cubicBezTo>
                <a:cubicBezTo>
                  <a:pt x="80047" y="51359"/>
                  <a:pt x="107499" y="28936"/>
                  <a:pt x="126460" y="19455"/>
                </a:cubicBezTo>
                <a:cubicBezTo>
                  <a:pt x="135631" y="14869"/>
                  <a:pt x="145915" y="12970"/>
                  <a:pt x="155643" y="9727"/>
                </a:cubicBezTo>
                <a:cubicBezTo>
                  <a:pt x="191311" y="12970"/>
                  <a:pt x="227192" y="14390"/>
                  <a:pt x="262647" y="19455"/>
                </a:cubicBezTo>
                <a:cubicBezTo>
                  <a:pt x="272798" y="20905"/>
                  <a:pt x="283823" y="22777"/>
                  <a:pt x="291830" y="29183"/>
                </a:cubicBezTo>
                <a:cubicBezTo>
                  <a:pt x="300959" y="36486"/>
                  <a:pt x="301371" y="52170"/>
                  <a:pt x="311285" y="58366"/>
                </a:cubicBezTo>
                <a:cubicBezTo>
                  <a:pt x="328675" y="69235"/>
                  <a:pt x="352587" y="66446"/>
                  <a:pt x="369651" y="77821"/>
                </a:cubicBezTo>
                <a:cubicBezTo>
                  <a:pt x="499218" y="164198"/>
                  <a:pt x="307182" y="39873"/>
                  <a:pt x="428017" y="107004"/>
                </a:cubicBezTo>
                <a:cubicBezTo>
                  <a:pt x="448457" y="118360"/>
                  <a:pt x="464200" y="138521"/>
                  <a:pt x="486383" y="145915"/>
                </a:cubicBezTo>
                <a:cubicBezTo>
                  <a:pt x="505838" y="152400"/>
                  <a:pt x="527685" y="153995"/>
                  <a:pt x="544749" y="165370"/>
                </a:cubicBezTo>
                <a:cubicBezTo>
                  <a:pt x="554477" y="171855"/>
                  <a:pt x="562945" y="180830"/>
                  <a:pt x="573932" y="184825"/>
                </a:cubicBezTo>
                <a:cubicBezTo>
                  <a:pt x="599061" y="193963"/>
                  <a:pt x="651753" y="204281"/>
                  <a:pt x="651753" y="204281"/>
                </a:cubicBezTo>
                <a:cubicBezTo>
                  <a:pt x="684179" y="201038"/>
                  <a:pt x="718115" y="204858"/>
                  <a:pt x="749030" y="194553"/>
                </a:cubicBezTo>
                <a:cubicBezTo>
                  <a:pt x="760121" y="190856"/>
                  <a:pt x="761001" y="174351"/>
                  <a:pt x="768485" y="165370"/>
                </a:cubicBezTo>
                <a:cubicBezTo>
                  <a:pt x="777292" y="154802"/>
                  <a:pt x="787940" y="145915"/>
                  <a:pt x="797668" y="136187"/>
                </a:cubicBezTo>
                <a:cubicBezTo>
                  <a:pt x="804153" y="123217"/>
                  <a:pt x="809079" y="109342"/>
                  <a:pt x="817123" y="97276"/>
                </a:cubicBezTo>
                <a:cubicBezTo>
                  <a:pt x="830544" y="77145"/>
                  <a:pt x="847180" y="73232"/>
                  <a:pt x="865762" y="58366"/>
                </a:cubicBezTo>
                <a:cubicBezTo>
                  <a:pt x="903914" y="27844"/>
                  <a:pt x="863719" y="46076"/>
                  <a:pt x="914400" y="29183"/>
                </a:cubicBezTo>
                <a:cubicBezTo>
                  <a:pt x="950616" y="31089"/>
                  <a:pt x="1101891" y="33539"/>
                  <a:pt x="1167319" y="48638"/>
                </a:cubicBezTo>
                <a:cubicBezTo>
                  <a:pt x="1187302" y="53249"/>
                  <a:pt x="1206230" y="61608"/>
                  <a:pt x="1225685" y="68093"/>
                </a:cubicBezTo>
                <a:cubicBezTo>
                  <a:pt x="1235413" y="71336"/>
                  <a:pt x="1246336" y="72133"/>
                  <a:pt x="1254868" y="77821"/>
                </a:cubicBezTo>
                <a:cubicBezTo>
                  <a:pt x="1264596" y="84306"/>
                  <a:pt x="1273368" y="92528"/>
                  <a:pt x="1284051" y="97276"/>
                </a:cubicBezTo>
                <a:cubicBezTo>
                  <a:pt x="1302791" y="105605"/>
                  <a:pt x="1325353" y="105356"/>
                  <a:pt x="1342417" y="116732"/>
                </a:cubicBezTo>
                <a:cubicBezTo>
                  <a:pt x="1361872" y="129702"/>
                  <a:pt x="1378601" y="148248"/>
                  <a:pt x="1400783" y="155642"/>
                </a:cubicBezTo>
                <a:lnTo>
                  <a:pt x="1459149" y="175098"/>
                </a:lnTo>
                <a:lnTo>
                  <a:pt x="1488332" y="184825"/>
                </a:lnTo>
                <a:cubicBezTo>
                  <a:pt x="1514272" y="181583"/>
                  <a:pt x="1540432" y="179774"/>
                  <a:pt x="1566153" y="175098"/>
                </a:cubicBezTo>
                <a:cubicBezTo>
                  <a:pt x="1589420" y="170868"/>
                  <a:pt x="1606195" y="160574"/>
                  <a:pt x="1624519" y="145915"/>
                </a:cubicBezTo>
                <a:cubicBezTo>
                  <a:pt x="1631681" y="140186"/>
                  <a:pt x="1638245" y="133621"/>
                  <a:pt x="1643974" y="126459"/>
                </a:cubicBezTo>
                <a:cubicBezTo>
                  <a:pt x="1651277" y="117330"/>
                  <a:pt x="1656945" y="107004"/>
                  <a:pt x="1663430" y="97276"/>
                </a:cubicBezTo>
                <a:cubicBezTo>
                  <a:pt x="1666672" y="87548"/>
                  <a:pt x="1667881" y="76886"/>
                  <a:pt x="1673157" y="68093"/>
                </a:cubicBezTo>
                <a:cubicBezTo>
                  <a:pt x="1682397" y="52693"/>
                  <a:pt x="1708543" y="38018"/>
                  <a:pt x="1721796" y="29183"/>
                </a:cubicBezTo>
                <a:cubicBezTo>
                  <a:pt x="1828800" y="35668"/>
                  <a:pt x="1953612" y="-10826"/>
                  <a:pt x="2042808" y="48638"/>
                </a:cubicBezTo>
                <a:lnTo>
                  <a:pt x="2101174" y="87549"/>
                </a:lnTo>
                <a:cubicBezTo>
                  <a:pt x="2110902" y="94034"/>
                  <a:pt x="2122090" y="98737"/>
                  <a:pt x="2130357" y="107004"/>
                </a:cubicBezTo>
                <a:cubicBezTo>
                  <a:pt x="2149643" y="126290"/>
                  <a:pt x="2171783" y="153518"/>
                  <a:pt x="2198451" y="165370"/>
                </a:cubicBezTo>
                <a:cubicBezTo>
                  <a:pt x="2217191" y="173699"/>
                  <a:pt x="2237362" y="178340"/>
                  <a:pt x="2256817" y="184825"/>
                </a:cubicBezTo>
                <a:cubicBezTo>
                  <a:pt x="2266545" y="188068"/>
                  <a:pt x="2276829" y="189967"/>
                  <a:pt x="2286000" y="194553"/>
                </a:cubicBezTo>
                <a:cubicBezTo>
                  <a:pt x="2334082" y="218594"/>
                  <a:pt x="2311154" y="209422"/>
                  <a:pt x="2354094" y="223736"/>
                </a:cubicBezTo>
                <a:cubicBezTo>
                  <a:pt x="2415702" y="220493"/>
                  <a:pt x="2478221" y="225044"/>
                  <a:pt x="2538919" y="214008"/>
                </a:cubicBezTo>
                <a:cubicBezTo>
                  <a:pt x="2552454" y="211547"/>
                  <a:pt x="2557534" y="193632"/>
                  <a:pt x="2568102" y="184825"/>
                </a:cubicBezTo>
                <a:cubicBezTo>
                  <a:pt x="2577083" y="177341"/>
                  <a:pt x="2588547" y="173137"/>
                  <a:pt x="2597285" y="165370"/>
                </a:cubicBezTo>
                <a:cubicBezTo>
                  <a:pt x="2617849" y="147091"/>
                  <a:pt x="2640389" y="129897"/>
                  <a:pt x="2655651" y="107004"/>
                </a:cubicBezTo>
                <a:cubicBezTo>
                  <a:pt x="2672945" y="81063"/>
                  <a:pt x="2674025" y="71336"/>
                  <a:pt x="2704289" y="58366"/>
                </a:cubicBezTo>
                <a:cubicBezTo>
                  <a:pt x="2716578" y="53100"/>
                  <a:pt x="2730230" y="51881"/>
                  <a:pt x="2743200" y="48638"/>
                </a:cubicBezTo>
                <a:cubicBezTo>
                  <a:pt x="2747222" y="48947"/>
                  <a:pt x="2861726" y="47472"/>
                  <a:pt x="2898843" y="68093"/>
                </a:cubicBezTo>
                <a:cubicBezTo>
                  <a:pt x="2919283" y="79448"/>
                  <a:pt x="2935026" y="99610"/>
                  <a:pt x="2957208" y="107004"/>
                </a:cubicBezTo>
                <a:lnTo>
                  <a:pt x="3015574" y="126459"/>
                </a:lnTo>
                <a:cubicBezTo>
                  <a:pt x="3067825" y="161294"/>
                  <a:pt x="3058180" y="162258"/>
                  <a:pt x="3103123" y="175098"/>
                </a:cubicBezTo>
                <a:cubicBezTo>
                  <a:pt x="3115978" y="178771"/>
                  <a:pt x="3129064" y="181583"/>
                  <a:pt x="3142034" y="184825"/>
                </a:cubicBezTo>
                <a:cubicBezTo>
                  <a:pt x="3148519" y="191310"/>
                  <a:pt x="3153286" y="200179"/>
                  <a:pt x="3161489" y="204281"/>
                </a:cubicBezTo>
                <a:cubicBezTo>
                  <a:pt x="3179832" y="213452"/>
                  <a:pt x="3202791" y="212361"/>
                  <a:pt x="3219855" y="223736"/>
                </a:cubicBezTo>
                <a:lnTo>
                  <a:pt x="3249038" y="243191"/>
                </a:lnTo>
                <a:cubicBezTo>
                  <a:pt x="3287949" y="239949"/>
                  <a:pt x="3327256" y="239883"/>
                  <a:pt x="3365770" y="233464"/>
                </a:cubicBezTo>
                <a:cubicBezTo>
                  <a:pt x="3385999" y="230093"/>
                  <a:pt x="3404681" y="220493"/>
                  <a:pt x="3424136" y="214008"/>
                </a:cubicBezTo>
                <a:lnTo>
                  <a:pt x="3453319" y="204281"/>
                </a:lnTo>
                <a:cubicBezTo>
                  <a:pt x="3463047" y="197796"/>
                  <a:pt x="3472351" y="190626"/>
                  <a:pt x="3482502" y="184825"/>
                </a:cubicBezTo>
                <a:cubicBezTo>
                  <a:pt x="3495093" y="177630"/>
                  <a:pt x="3509613" y="173799"/>
                  <a:pt x="3521413" y="165370"/>
                </a:cubicBezTo>
                <a:cubicBezTo>
                  <a:pt x="3532608" y="157374"/>
                  <a:pt x="3540028" y="144994"/>
                  <a:pt x="3550596" y="136187"/>
                </a:cubicBezTo>
                <a:cubicBezTo>
                  <a:pt x="3559577" y="128703"/>
                  <a:pt x="3570981" y="124431"/>
                  <a:pt x="3579779" y="116732"/>
                </a:cubicBezTo>
                <a:cubicBezTo>
                  <a:pt x="3613262" y="87434"/>
                  <a:pt x="3641655" y="44226"/>
                  <a:pt x="3686783" y="29183"/>
                </a:cubicBezTo>
                <a:cubicBezTo>
                  <a:pt x="3757832" y="5499"/>
                  <a:pt x="3725253" y="14701"/>
                  <a:pt x="3784060" y="0"/>
                </a:cubicBezTo>
                <a:cubicBezTo>
                  <a:pt x="3845668" y="3242"/>
                  <a:pt x="3907405" y="4604"/>
                  <a:pt x="3968885" y="9727"/>
                </a:cubicBezTo>
                <a:cubicBezTo>
                  <a:pt x="3985362" y="11100"/>
                  <a:pt x="4002326" y="12942"/>
                  <a:pt x="4017523" y="19455"/>
                </a:cubicBezTo>
                <a:cubicBezTo>
                  <a:pt x="4025953" y="23068"/>
                  <a:pt x="4028549" y="35297"/>
                  <a:pt x="4036979" y="38910"/>
                </a:cubicBezTo>
                <a:cubicBezTo>
                  <a:pt x="4052176" y="45423"/>
                  <a:pt x="4069404" y="45395"/>
                  <a:pt x="4085617" y="48638"/>
                </a:cubicBezTo>
                <a:cubicBezTo>
                  <a:pt x="4105072" y="61608"/>
                  <a:pt x="4121800" y="80155"/>
                  <a:pt x="4143983" y="87549"/>
                </a:cubicBezTo>
                <a:cubicBezTo>
                  <a:pt x="4174177" y="97613"/>
                  <a:pt x="4182022" y="98699"/>
                  <a:pt x="4212077" y="116732"/>
                </a:cubicBezTo>
                <a:cubicBezTo>
                  <a:pt x="4232127" y="128762"/>
                  <a:pt x="4248261" y="148248"/>
                  <a:pt x="4270443" y="155642"/>
                </a:cubicBezTo>
                <a:lnTo>
                  <a:pt x="4328808" y="175098"/>
                </a:lnTo>
                <a:cubicBezTo>
                  <a:pt x="4338536" y="178341"/>
                  <a:pt x="4348043" y="182338"/>
                  <a:pt x="4357991" y="184825"/>
                </a:cubicBezTo>
                <a:lnTo>
                  <a:pt x="4396902" y="194553"/>
                </a:lnTo>
                <a:cubicBezTo>
                  <a:pt x="4416357" y="191310"/>
                  <a:pt x="4436556" y="191062"/>
                  <a:pt x="4455268" y="184825"/>
                </a:cubicBezTo>
                <a:cubicBezTo>
                  <a:pt x="4519029" y="163571"/>
                  <a:pt x="4463918" y="165370"/>
                  <a:pt x="4494179" y="16537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506821" y="2514600"/>
            <a:ext cx="4494179" cy="243191"/>
          </a:xfrm>
          <a:custGeom>
            <a:avLst/>
            <a:gdLst>
              <a:gd name="connsiteX0" fmla="*/ 0 w 4494179"/>
              <a:gd name="connsiteY0" fmla="*/ 214008 h 243191"/>
              <a:gd name="connsiteX1" fmla="*/ 19455 w 4494179"/>
              <a:gd name="connsiteY1" fmla="*/ 165370 h 243191"/>
              <a:gd name="connsiteX2" fmla="*/ 38911 w 4494179"/>
              <a:gd name="connsiteY2" fmla="*/ 136187 h 243191"/>
              <a:gd name="connsiteX3" fmla="*/ 68094 w 4494179"/>
              <a:gd name="connsiteY3" fmla="*/ 68093 h 243191"/>
              <a:gd name="connsiteX4" fmla="*/ 126460 w 4494179"/>
              <a:gd name="connsiteY4" fmla="*/ 19455 h 243191"/>
              <a:gd name="connsiteX5" fmla="*/ 155643 w 4494179"/>
              <a:gd name="connsiteY5" fmla="*/ 9727 h 243191"/>
              <a:gd name="connsiteX6" fmla="*/ 262647 w 4494179"/>
              <a:gd name="connsiteY6" fmla="*/ 19455 h 243191"/>
              <a:gd name="connsiteX7" fmla="*/ 291830 w 4494179"/>
              <a:gd name="connsiteY7" fmla="*/ 29183 h 243191"/>
              <a:gd name="connsiteX8" fmla="*/ 311285 w 4494179"/>
              <a:gd name="connsiteY8" fmla="*/ 58366 h 243191"/>
              <a:gd name="connsiteX9" fmla="*/ 369651 w 4494179"/>
              <a:gd name="connsiteY9" fmla="*/ 77821 h 243191"/>
              <a:gd name="connsiteX10" fmla="*/ 428017 w 4494179"/>
              <a:gd name="connsiteY10" fmla="*/ 107004 h 243191"/>
              <a:gd name="connsiteX11" fmla="*/ 486383 w 4494179"/>
              <a:gd name="connsiteY11" fmla="*/ 145915 h 243191"/>
              <a:gd name="connsiteX12" fmla="*/ 544749 w 4494179"/>
              <a:gd name="connsiteY12" fmla="*/ 165370 h 243191"/>
              <a:gd name="connsiteX13" fmla="*/ 573932 w 4494179"/>
              <a:gd name="connsiteY13" fmla="*/ 184825 h 243191"/>
              <a:gd name="connsiteX14" fmla="*/ 651753 w 4494179"/>
              <a:gd name="connsiteY14" fmla="*/ 204281 h 243191"/>
              <a:gd name="connsiteX15" fmla="*/ 749030 w 4494179"/>
              <a:gd name="connsiteY15" fmla="*/ 194553 h 243191"/>
              <a:gd name="connsiteX16" fmla="*/ 768485 w 4494179"/>
              <a:gd name="connsiteY16" fmla="*/ 165370 h 243191"/>
              <a:gd name="connsiteX17" fmla="*/ 797668 w 4494179"/>
              <a:gd name="connsiteY17" fmla="*/ 136187 h 243191"/>
              <a:gd name="connsiteX18" fmla="*/ 817123 w 4494179"/>
              <a:gd name="connsiteY18" fmla="*/ 97276 h 243191"/>
              <a:gd name="connsiteX19" fmla="*/ 865762 w 4494179"/>
              <a:gd name="connsiteY19" fmla="*/ 58366 h 243191"/>
              <a:gd name="connsiteX20" fmla="*/ 914400 w 4494179"/>
              <a:gd name="connsiteY20" fmla="*/ 29183 h 243191"/>
              <a:gd name="connsiteX21" fmla="*/ 1167319 w 4494179"/>
              <a:gd name="connsiteY21" fmla="*/ 48638 h 243191"/>
              <a:gd name="connsiteX22" fmla="*/ 1225685 w 4494179"/>
              <a:gd name="connsiteY22" fmla="*/ 68093 h 243191"/>
              <a:gd name="connsiteX23" fmla="*/ 1254868 w 4494179"/>
              <a:gd name="connsiteY23" fmla="*/ 77821 h 243191"/>
              <a:gd name="connsiteX24" fmla="*/ 1284051 w 4494179"/>
              <a:gd name="connsiteY24" fmla="*/ 97276 h 243191"/>
              <a:gd name="connsiteX25" fmla="*/ 1342417 w 4494179"/>
              <a:gd name="connsiteY25" fmla="*/ 116732 h 243191"/>
              <a:gd name="connsiteX26" fmla="*/ 1400783 w 4494179"/>
              <a:gd name="connsiteY26" fmla="*/ 155642 h 243191"/>
              <a:gd name="connsiteX27" fmla="*/ 1459149 w 4494179"/>
              <a:gd name="connsiteY27" fmla="*/ 175098 h 243191"/>
              <a:gd name="connsiteX28" fmla="*/ 1488332 w 4494179"/>
              <a:gd name="connsiteY28" fmla="*/ 184825 h 243191"/>
              <a:gd name="connsiteX29" fmla="*/ 1566153 w 4494179"/>
              <a:gd name="connsiteY29" fmla="*/ 175098 h 243191"/>
              <a:gd name="connsiteX30" fmla="*/ 1624519 w 4494179"/>
              <a:gd name="connsiteY30" fmla="*/ 145915 h 243191"/>
              <a:gd name="connsiteX31" fmla="*/ 1643974 w 4494179"/>
              <a:gd name="connsiteY31" fmla="*/ 126459 h 243191"/>
              <a:gd name="connsiteX32" fmla="*/ 1663430 w 4494179"/>
              <a:gd name="connsiteY32" fmla="*/ 97276 h 243191"/>
              <a:gd name="connsiteX33" fmla="*/ 1673157 w 4494179"/>
              <a:gd name="connsiteY33" fmla="*/ 68093 h 243191"/>
              <a:gd name="connsiteX34" fmla="*/ 1721796 w 4494179"/>
              <a:gd name="connsiteY34" fmla="*/ 29183 h 243191"/>
              <a:gd name="connsiteX35" fmla="*/ 2042808 w 4494179"/>
              <a:gd name="connsiteY35" fmla="*/ 48638 h 243191"/>
              <a:gd name="connsiteX36" fmla="*/ 2101174 w 4494179"/>
              <a:gd name="connsiteY36" fmla="*/ 87549 h 243191"/>
              <a:gd name="connsiteX37" fmla="*/ 2130357 w 4494179"/>
              <a:gd name="connsiteY37" fmla="*/ 107004 h 243191"/>
              <a:gd name="connsiteX38" fmla="*/ 2198451 w 4494179"/>
              <a:gd name="connsiteY38" fmla="*/ 165370 h 243191"/>
              <a:gd name="connsiteX39" fmla="*/ 2256817 w 4494179"/>
              <a:gd name="connsiteY39" fmla="*/ 184825 h 243191"/>
              <a:gd name="connsiteX40" fmla="*/ 2286000 w 4494179"/>
              <a:gd name="connsiteY40" fmla="*/ 194553 h 243191"/>
              <a:gd name="connsiteX41" fmla="*/ 2354094 w 4494179"/>
              <a:gd name="connsiteY41" fmla="*/ 223736 h 243191"/>
              <a:gd name="connsiteX42" fmla="*/ 2538919 w 4494179"/>
              <a:gd name="connsiteY42" fmla="*/ 214008 h 243191"/>
              <a:gd name="connsiteX43" fmla="*/ 2568102 w 4494179"/>
              <a:gd name="connsiteY43" fmla="*/ 184825 h 243191"/>
              <a:gd name="connsiteX44" fmla="*/ 2597285 w 4494179"/>
              <a:gd name="connsiteY44" fmla="*/ 165370 h 243191"/>
              <a:gd name="connsiteX45" fmla="*/ 2655651 w 4494179"/>
              <a:gd name="connsiteY45" fmla="*/ 107004 h 243191"/>
              <a:gd name="connsiteX46" fmla="*/ 2704289 w 4494179"/>
              <a:gd name="connsiteY46" fmla="*/ 58366 h 243191"/>
              <a:gd name="connsiteX47" fmla="*/ 2743200 w 4494179"/>
              <a:gd name="connsiteY47" fmla="*/ 48638 h 243191"/>
              <a:gd name="connsiteX48" fmla="*/ 2898843 w 4494179"/>
              <a:gd name="connsiteY48" fmla="*/ 68093 h 243191"/>
              <a:gd name="connsiteX49" fmla="*/ 2957208 w 4494179"/>
              <a:gd name="connsiteY49" fmla="*/ 107004 h 243191"/>
              <a:gd name="connsiteX50" fmla="*/ 3015574 w 4494179"/>
              <a:gd name="connsiteY50" fmla="*/ 126459 h 243191"/>
              <a:gd name="connsiteX51" fmla="*/ 3103123 w 4494179"/>
              <a:gd name="connsiteY51" fmla="*/ 175098 h 243191"/>
              <a:gd name="connsiteX52" fmla="*/ 3142034 w 4494179"/>
              <a:gd name="connsiteY52" fmla="*/ 184825 h 243191"/>
              <a:gd name="connsiteX53" fmla="*/ 3161489 w 4494179"/>
              <a:gd name="connsiteY53" fmla="*/ 204281 h 243191"/>
              <a:gd name="connsiteX54" fmla="*/ 3219855 w 4494179"/>
              <a:gd name="connsiteY54" fmla="*/ 223736 h 243191"/>
              <a:gd name="connsiteX55" fmla="*/ 3249038 w 4494179"/>
              <a:gd name="connsiteY55" fmla="*/ 243191 h 243191"/>
              <a:gd name="connsiteX56" fmla="*/ 3365770 w 4494179"/>
              <a:gd name="connsiteY56" fmla="*/ 233464 h 243191"/>
              <a:gd name="connsiteX57" fmla="*/ 3424136 w 4494179"/>
              <a:gd name="connsiteY57" fmla="*/ 214008 h 243191"/>
              <a:gd name="connsiteX58" fmla="*/ 3453319 w 4494179"/>
              <a:gd name="connsiteY58" fmla="*/ 204281 h 243191"/>
              <a:gd name="connsiteX59" fmla="*/ 3482502 w 4494179"/>
              <a:gd name="connsiteY59" fmla="*/ 184825 h 243191"/>
              <a:gd name="connsiteX60" fmla="*/ 3521413 w 4494179"/>
              <a:gd name="connsiteY60" fmla="*/ 165370 h 243191"/>
              <a:gd name="connsiteX61" fmla="*/ 3550596 w 4494179"/>
              <a:gd name="connsiteY61" fmla="*/ 136187 h 243191"/>
              <a:gd name="connsiteX62" fmla="*/ 3579779 w 4494179"/>
              <a:gd name="connsiteY62" fmla="*/ 116732 h 243191"/>
              <a:gd name="connsiteX63" fmla="*/ 3686783 w 4494179"/>
              <a:gd name="connsiteY63" fmla="*/ 29183 h 243191"/>
              <a:gd name="connsiteX64" fmla="*/ 3784060 w 4494179"/>
              <a:gd name="connsiteY64" fmla="*/ 0 h 243191"/>
              <a:gd name="connsiteX65" fmla="*/ 3968885 w 4494179"/>
              <a:gd name="connsiteY65" fmla="*/ 9727 h 243191"/>
              <a:gd name="connsiteX66" fmla="*/ 4017523 w 4494179"/>
              <a:gd name="connsiteY66" fmla="*/ 19455 h 243191"/>
              <a:gd name="connsiteX67" fmla="*/ 4036979 w 4494179"/>
              <a:gd name="connsiteY67" fmla="*/ 38910 h 243191"/>
              <a:gd name="connsiteX68" fmla="*/ 4085617 w 4494179"/>
              <a:gd name="connsiteY68" fmla="*/ 48638 h 243191"/>
              <a:gd name="connsiteX69" fmla="*/ 4143983 w 4494179"/>
              <a:gd name="connsiteY69" fmla="*/ 87549 h 243191"/>
              <a:gd name="connsiteX70" fmla="*/ 4212077 w 4494179"/>
              <a:gd name="connsiteY70" fmla="*/ 116732 h 243191"/>
              <a:gd name="connsiteX71" fmla="*/ 4270443 w 4494179"/>
              <a:gd name="connsiteY71" fmla="*/ 155642 h 243191"/>
              <a:gd name="connsiteX72" fmla="*/ 4328808 w 4494179"/>
              <a:gd name="connsiteY72" fmla="*/ 175098 h 243191"/>
              <a:gd name="connsiteX73" fmla="*/ 4357991 w 4494179"/>
              <a:gd name="connsiteY73" fmla="*/ 184825 h 243191"/>
              <a:gd name="connsiteX74" fmla="*/ 4396902 w 4494179"/>
              <a:gd name="connsiteY74" fmla="*/ 194553 h 243191"/>
              <a:gd name="connsiteX75" fmla="*/ 4455268 w 4494179"/>
              <a:gd name="connsiteY75" fmla="*/ 184825 h 243191"/>
              <a:gd name="connsiteX76" fmla="*/ 4494179 w 4494179"/>
              <a:gd name="connsiteY76" fmla="*/ 165370 h 243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94179" h="243191">
                <a:moveTo>
                  <a:pt x="0" y="214008"/>
                </a:moveTo>
                <a:cubicBezTo>
                  <a:pt x="6485" y="197795"/>
                  <a:pt x="11646" y="180988"/>
                  <a:pt x="19455" y="165370"/>
                </a:cubicBezTo>
                <a:cubicBezTo>
                  <a:pt x="24684" y="154913"/>
                  <a:pt x="33682" y="146644"/>
                  <a:pt x="38911" y="136187"/>
                </a:cubicBezTo>
                <a:cubicBezTo>
                  <a:pt x="60084" y="93842"/>
                  <a:pt x="34350" y="115334"/>
                  <a:pt x="68094" y="68093"/>
                </a:cubicBezTo>
                <a:cubicBezTo>
                  <a:pt x="80047" y="51359"/>
                  <a:pt x="107499" y="28936"/>
                  <a:pt x="126460" y="19455"/>
                </a:cubicBezTo>
                <a:cubicBezTo>
                  <a:pt x="135631" y="14869"/>
                  <a:pt x="145915" y="12970"/>
                  <a:pt x="155643" y="9727"/>
                </a:cubicBezTo>
                <a:cubicBezTo>
                  <a:pt x="191311" y="12970"/>
                  <a:pt x="227192" y="14390"/>
                  <a:pt x="262647" y="19455"/>
                </a:cubicBezTo>
                <a:cubicBezTo>
                  <a:pt x="272798" y="20905"/>
                  <a:pt x="283823" y="22777"/>
                  <a:pt x="291830" y="29183"/>
                </a:cubicBezTo>
                <a:cubicBezTo>
                  <a:pt x="300959" y="36486"/>
                  <a:pt x="301371" y="52170"/>
                  <a:pt x="311285" y="58366"/>
                </a:cubicBezTo>
                <a:cubicBezTo>
                  <a:pt x="328675" y="69235"/>
                  <a:pt x="352587" y="66446"/>
                  <a:pt x="369651" y="77821"/>
                </a:cubicBezTo>
                <a:cubicBezTo>
                  <a:pt x="499218" y="164198"/>
                  <a:pt x="307182" y="39873"/>
                  <a:pt x="428017" y="107004"/>
                </a:cubicBezTo>
                <a:cubicBezTo>
                  <a:pt x="448457" y="118360"/>
                  <a:pt x="464200" y="138521"/>
                  <a:pt x="486383" y="145915"/>
                </a:cubicBezTo>
                <a:cubicBezTo>
                  <a:pt x="505838" y="152400"/>
                  <a:pt x="527685" y="153995"/>
                  <a:pt x="544749" y="165370"/>
                </a:cubicBezTo>
                <a:cubicBezTo>
                  <a:pt x="554477" y="171855"/>
                  <a:pt x="562945" y="180830"/>
                  <a:pt x="573932" y="184825"/>
                </a:cubicBezTo>
                <a:cubicBezTo>
                  <a:pt x="599061" y="193963"/>
                  <a:pt x="651753" y="204281"/>
                  <a:pt x="651753" y="204281"/>
                </a:cubicBezTo>
                <a:cubicBezTo>
                  <a:pt x="684179" y="201038"/>
                  <a:pt x="718115" y="204858"/>
                  <a:pt x="749030" y="194553"/>
                </a:cubicBezTo>
                <a:cubicBezTo>
                  <a:pt x="760121" y="190856"/>
                  <a:pt x="761001" y="174351"/>
                  <a:pt x="768485" y="165370"/>
                </a:cubicBezTo>
                <a:cubicBezTo>
                  <a:pt x="777292" y="154802"/>
                  <a:pt x="787940" y="145915"/>
                  <a:pt x="797668" y="136187"/>
                </a:cubicBezTo>
                <a:cubicBezTo>
                  <a:pt x="804153" y="123217"/>
                  <a:pt x="809079" y="109342"/>
                  <a:pt x="817123" y="97276"/>
                </a:cubicBezTo>
                <a:cubicBezTo>
                  <a:pt x="830544" y="77145"/>
                  <a:pt x="847180" y="73232"/>
                  <a:pt x="865762" y="58366"/>
                </a:cubicBezTo>
                <a:cubicBezTo>
                  <a:pt x="903914" y="27844"/>
                  <a:pt x="863719" y="46076"/>
                  <a:pt x="914400" y="29183"/>
                </a:cubicBezTo>
                <a:cubicBezTo>
                  <a:pt x="950616" y="31089"/>
                  <a:pt x="1101891" y="33539"/>
                  <a:pt x="1167319" y="48638"/>
                </a:cubicBezTo>
                <a:cubicBezTo>
                  <a:pt x="1187302" y="53249"/>
                  <a:pt x="1206230" y="61608"/>
                  <a:pt x="1225685" y="68093"/>
                </a:cubicBezTo>
                <a:cubicBezTo>
                  <a:pt x="1235413" y="71336"/>
                  <a:pt x="1246336" y="72133"/>
                  <a:pt x="1254868" y="77821"/>
                </a:cubicBezTo>
                <a:cubicBezTo>
                  <a:pt x="1264596" y="84306"/>
                  <a:pt x="1273368" y="92528"/>
                  <a:pt x="1284051" y="97276"/>
                </a:cubicBezTo>
                <a:cubicBezTo>
                  <a:pt x="1302791" y="105605"/>
                  <a:pt x="1325353" y="105356"/>
                  <a:pt x="1342417" y="116732"/>
                </a:cubicBezTo>
                <a:cubicBezTo>
                  <a:pt x="1361872" y="129702"/>
                  <a:pt x="1378601" y="148248"/>
                  <a:pt x="1400783" y="155642"/>
                </a:cubicBezTo>
                <a:lnTo>
                  <a:pt x="1459149" y="175098"/>
                </a:lnTo>
                <a:lnTo>
                  <a:pt x="1488332" y="184825"/>
                </a:lnTo>
                <a:cubicBezTo>
                  <a:pt x="1514272" y="181583"/>
                  <a:pt x="1540432" y="179774"/>
                  <a:pt x="1566153" y="175098"/>
                </a:cubicBezTo>
                <a:cubicBezTo>
                  <a:pt x="1589420" y="170868"/>
                  <a:pt x="1606195" y="160574"/>
                  <a:pt x="1624519" y="145915"/>
                </a:cubicBezTo>
                <a:cubicBezTo>
                  <a:pt x="1631681" y="140186"/>
                  <a:pt x="1638245" y="133621"/>
                  <a:pt x="1643974" y="126459"/>
                </a:cubicBezTo>
                <a:cubicBezTo>
                  <a:pt x="1651277" y="117330"/>
                  <a:pt x="1656945" y="107004"/>
                  <a:pt x="1663430" y="97276"/>
                </a:cubicBezTo>
                <a:cubicBezTo>
                  <a:pt x="1666672" y="87548"/>
                  <a:pt x="1667881" y="76886"/>
                  <a:pt x="1673157" y="68093"/>
                </a:cubicBezTo>
                <a:cubicBezTo>
                  <a:pt x="1682397" y="52693"/>
                  <a:pt x="1708543" y="38018"/>
                  <a:pt x="1721796" y="29183"/>
                </a:cubicBezTo>
                <a:cubicBezTo>
                  <a:pt x="1828800" y="35668"/>
                  <a:pt x="1953612" y="-10826"/>
                  <a:pt x="2042808" y="48638"/>
                </a:cubicBezTo>
                <a:lnTo>
                  <a:pt x="2101174" y="87549"/>
                </a:lnTo>
                <a:cubicBezTo>
                  <a:pt x="2110902" y="94034"/>
                  <a:pt x="2122090" y="98737"/>
                  <a:pt x="2130357" y="107004"/>
                </a:cubicBezTo>
                <a:cubicBezTo>
                  <a:pt x="2149643" y="126290"/>
                  <a:pt x="2171783" y="153518"/>
                  <a:pt x="2198451" y="165370"/>
                </a:cubicBezTo>
                <a:cubicBezTo>
                  <a:pt x="2217191" y="173699"/>
                  <a:pt x="2237362" y="178340"/>
                  <a:pt x="2256817" y="184825"/>
                </a:cubicBezTo>
                <a:cubicBezTo>
                  <a:pt x="2266545" y="188068"/>
                  <a:pt x="2276829" y="189967"/>
                  <a:pt x="2286000" y="194553"/>
                </a:cubicBezTo>
                <a:cubicBezTo>
                  <a:pt x="2334082" y="218594"/>
                  <a:pt x="2311154" y="209422"/>
                  <a:pt x="2354094" y="223736"/>
                </a:cubicBezTo>
                <a:cubicBezTo>
                  <a:pt x="2415702" y="220493"/>
                  <a:pt x="2478221" y="225044"/>
                  <a:pt x="2538919" y="214008"/>
                </a:cubicBezTo>
                <a:cubicBezTo>
                  <a:pt x="2552454" y="211547"/>
                  <a:pt x="2557534" y="193632"/>
                  <a:pt x="2568102" y="184825"/>
                </a:cubicBezTo>
                <a:cubicBezTo>
                  <a:pt x="2577083" y="177341"/>
                  <a:pt x="2588547" y="173137"/>
                  <a:pt x="2597285" y="165370"/>
                </a:cubicBezTo>
                <a:cubicBezTo>
                  <a:pt x="2617849" y="147091"/>
                  <a:pt x="2640389" y="129897"/>
                  <a:pt x="2655651" y="107004"/>
                </a:cubicBezTo>
                <a:cubicBezTo>
                  <a:pt x="2672945" y="81063"/>
                  <a:pt x="2674025" y="71336"/>
                  <a:pt x="2704289" y="58366"/>
                </a:cubicBezTo>
                <a:cubicBezTo>
                  <a:pt x="2716578" y="53100"/>
                  <a:pt x="2730230" y="51881"/>
                  <a:pt x="2743200" y="48638"/>
                </a:cubicBezTo>
                <a:cubicBezTo>
                  <a:pt x="2747222" y="48947"/>
                  <a:pt x="2861726" y="47472"/>
                  <a:pt x="2898843" y="68093"/>
                </a:cubicBezTo>
                <a:cubicBezTo>
                  <a:pt x="2919283" y="79448"/>
                  <a:pt x="2935026" y="99610"/>
                  <a:pt x="2957208" y="107004"/>
                </a:cubicBezTo>
                <a:lnTo>
                  <a:pt x="3015574" y="126459"/>
                </a:lnTo>
                <a:cubicBezTo>
                  <a:pt x="3067825" y="161294"/>
                  <a:pt x="3058180" y="162258"/>
                  <a:pt x="3103123" y="175098"/>
                </a:cubicBezTo>
                <a:cubicBezTo>
                  <a:pt x="3115978" y="178771"/>
                  <a:pt x="3129064" y="181583"/>
                  <a:pt x="3142034" y="184825"/>
                </a:cubicBezTo>
                <a:cubicBezTo>
                  <a:pt x="3148519" y="191310"/>
                  <a:pt x="3153286" y="200179"/>
                  <a:pt x="3161489" y="204281"/>
                </a:cubicBezTo>
                <a:cubicBezTo>
                  <a:pt x="3179832" y="213452"/>
                  <a:pt x="3202791" y="212361"/>
                  <a:pt x="3219855" y="223736"/>
                </a:cubicBezTo>
                <a:lnTo>
                  <a:pt x="3249038" y="243191"/>
                </a:lnTo>
                <a:cubicBezTo>
                  <a:pt x="3287949" y="239949"/>
                  <a:pt x="3327256" y="239883"/>
                  <a:pt x="3365770" y="233464"/>
                </a:cubicBezTo>
                <a:cubicBezTo>
                  <a:pt x="3385999" y="230093"/>
                  <a:pt x="3404681" y="220493"/>
                  <a:pt x="3424136" y="214008"/>
                </a:cubicBezTo>
                <a:lnTo>
                  <a:pt x="3453319" y="204281"/>
                </a:lnTo>
                <a:cubicBezTo>
                  <a:pt x="3463047" y="197796"/>
                  <a:pt x="3472351" y="190626"/>
                  <a:pt x="3482502" y="184825"/>
                </a:cubicBezTo>
                <a:cubicBezTo>
                  <a:pt x="3495093" y="177630"/>
                  <a:pt x="3509613" y="173799"/>
                  <a:pt x="3521413" y="165370"/>
                </a:cubicBezTo>
                <a:cubicBezTo>
                  <a:pt x="3532608" y="157374"/>
                  <a:pt x="3540028" y="144994"/>
                  <a:pt x="3550596" y="136187"/>
                </a:cubicBezTo>
                <a:cubicBezTo>
                  <a:pt x="3559577" y="128703"/>
                  <a:pt x="3570981" y="124431"/>
                  <a:pt x="3579779" y="116732"/>
                </a:cubicBezTo>
                <a:cubicBezTo>
                  <a:pt x="3613262" y="87434"/>
                  <a:pt x="3641655" y="44226"/>
                  <a:pt x="3686783" y="29183"/>
                </a:cubicBezTo>
                <a:cubicBezTo>
                  <a:pt x="3757832" y="5499"/>
                  <a:pt x="3725253" y="14701"/>
                  <a:pt x="3784060" y="0"/>
                </a:cubicBezTo>
                <a:cubicBezTo>
                  <a:pt x="3845668" y="3242"/>
                  <a:pt x="3907405" y="4604"/>
                  <a:pt x="3968885" y="9727"/>
                </a:cubicBezTo>
                <a:cubicBezTo>
                  <a:pt x="3985362" y="11100"/>
                  <a:pt x="4002326" y="12942"/>
                  <a:pt x="4017523" y="19455"/>
                </a:cubicBezTo>
                <a:cubicBezTo>
                  <a:pt x="4025953" y="23068"/>
                  <a:pt x="4028549" y="35297"/>
                  <a:pt x="4036979" y="38910"/>
                </a:cubicBezTo>
                <a:cubicBezTo>
                  <a:pt x="4052176" y="45423"/>
                  <a:pt x="4069404" y="45395"/>
                  <a:pt x="4085617" y="48638"/>
                </a:cubicBezTo>
                <a:cubicBezTo>
                  <a:pt x="4105072" y="61608"/>
                  <a:pt x="4121800" y="80155"/>
                  <a:pt x="4143983" y="87549"/>
                </a:cubicBezTo>
                <a:cubicBezTo>
                  <a:pt x="4174177" y="97613"/>
                  <a:pt x="4182022" y="98699"/>
                  <a:pt x="4212077" y="116732"/>
                </a:cubicBezTo>
                <a:cubicBezTo>
                  <a:pt x="4232127" y="128762"/>
                  <a:pt x="4248261" y="148248"/>
                  <a:pt x="4270443" y="155642"/>
                </a:cubicBezTo>
                <a:lnTo>
                  <a:pt x="4328808" y="175098"/>
                </a:lnTo>
                <a:cubicBezTo>
                  <a:pt x="4338536" y="178341"/>
                  <a:pt x="4348043" y="182338"/>
                  <a:pt x="4357991" y="184825"/>
                </a:cubicBezTo>
                <a:lnTo>
                  <a:pt x="4396902" y="194553"/>
                </a:lnTo>
                <a:cubicBezTo>
                  <a:pt x="4416357" y="191310"/>
                  <a:pt x="4436556" y="191062"/>
                  <a:pt x="4455268" y="184825"/>
                </a:cubicBezTo>
                <a:cubicBezTo>
                  <a:pt x="4519029" y="163571"/>
                  <a:pt x="4463918" y="165370"/>
                  <a:pt x="4494179" y="16537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3276600" y="2514600"/>
            <a:ext cx="4494179" cy="243191"/>
          </a:xfrm>
          <a:custGeom>
            <a:avLst/>
            <a:gdLst>
              <a:gd name="connsiteX0" fmla="*/ 0 w 4494179"/>
              <a:gd name="connsiteY0" fmla="*/ 214008 h 243191"/>
              <a:gd name="connsiteX1" fmla="*/ 19455 w 4494179"/>
              <a:gd name="connsiteY1" fmla="*/ 165370 h 243191"/>
              <a:gd name="connsiteX2" fmla="*/ 38911 w 4494179"/>
              <a:gd name="connsiteY2" fmla="*/ 136187 h 243191"/>
              <a:gd name="connsiteX3" fmla="*/ 68094 w 4494179"/>
              <a:gd name="connsiteY3" fmla="*/ 68093 h 243191"/>
              <a:gd name="connsiteX4" fmla="*/ 126460 w 4494179"/>
              <a:gd name="connsiteY4" fmla="*/ 19455 h 243191"/>
              <a:gd name="connsiteX5" fmla="*/ 155643 w 4494179"/>
              <a:gd name="connsiteY5" fmla="*/ 9727 h 243191"/>
              <a:gd name="connsiteX6" fmla="*/ 262647 w 4494179"/>
              <a:gd name="connsiteY6" fmla="*/ 19455 h 243191"/>
              <a:gd name="connsiteX7" fmla="*/ 291830 w 4494179"/>
              <a:gd name="connsiteY7" fmla="*/ 29183 h 243191"/>
              <a:gd name="connsiteX8" fmla="*/ 311285 w 4494179"/>
              <a:gd name="connsiteY8" fmla="*/ 58366 h 243191"/>
              <a:gd name="connsiteX9" fmla="*/ 369651 w 4494179"/>
              <a:gd name="connsiteY9" fmla="*/ 77821 h 243191"/>
              <a:gd name="connsiteX10" fmla="*/ 428017 w 4494179"/>
              <a:gd name="connsiteY10" fmla="*/ 107004 h 243191"/>
              <a:gd name="connsiteX11" fmla="*/ 486383 w 4494179"/>
              <a:gd name="connsiteY11" fmla="*/ 145915 h 243191"/>
              <a:gd name="connsiteX12" fmla="*/ 544749 w 4494179"/>
              <a:gd name="connsiteY12" fmla="*/ 165370 h 243191"/>
              <a:gd name="connsiteX13" fmla="*/ 573932 w 4494179"/>
              <a:gd name="connsiteY13" fmla="*/ 184825 h 243191"/>
              <a:gd name="connsiteX14" fmla="*/ 651753 w 4494179"/>
              <a:gd name="connsiteY14" fmla="*/ 204281 h 243191"/>
              <a:gd name="connsiteX15" fmla="*/ 749030 w 4494179"/>
              <a:gd name="connsiteY15" fmla="*/ 194553 h 243191"/>
              <a:gd name="connsiteX16" fmla="*/ 768485 w 4494179"/>
              <a:gd name="connsiteY16" fmla="*/ 165370 h 243191"/>
              <a:gd name="connsiteX17" fmla="*/ 797668 w 4494179"/>
              <a:gd name="connsiteY17" fmla="*/ 136187 h 243191"/>
              <a:gd name="connsiteX18" fmla="*/ 817123 w 4494179"/>
              <a:gd name="connsiteY18" fmla="*/ 97276 h 243191"/>
              <a:gd name="connsiteX19" fmla="*/ 865762 w 4494179"/>
              <a:gd name="connsiteY19" fmla="*/ 58366 h 243191"/>
              <a:gd name="connsiteX20" fmla="*/ 914400 w 4494179"/>
              <a:gd name="connsiteY20" fmla="*/ 29183 h 243191"/>
              <a:gd name="connsiteX21" fmla="*/ 1167319 w 4494179"/>
              <a:gd name="connsiteY21" fmla="*/ 48638 h 243191"/>
              <a:gd name="connsiteX22" fmla="*/ 1225685 w 4494179"/>
              <a:gd name="connsiteY22" fmla="*/ 68093 h 243191"/>
              <a:gd name="connsiteX23" fmla="*/ 1254868 w 4494179"/>
              <a:gd name="connsiteY23" fmla="*/ 77821 h 243191"/>
              <a:gd name="connsiteX24" fmla="*/ 1284051 w 4494179"/>
              <a:gd name="connsiteY24" fmla="*/ 97276 h 243191"/>
              <a:gd name="connsiteX25" fmla="*/ 1342417 w 4494179"/>
              <a:gd name="connsiteY25" fmla="*/ 116732 h 243191"/>
              <a:gd name="connsiteX26" fmla="*/ 1400783 w 4494179"/>
              <a:gd name="connsiteY26" fmla="*/ 155642 h 243191"/>
              <a:gd name="connsiteX27" fmla="*/ 1459149 w 4494179"/>
              <a:gd name="connsiteY27" fmla="*/ 175098 h 243191"/>
              <a:gd name="connsiteX28" fmla="*/ 1488332 w 4494179"/>
              <a:gd name="connsiteY28" fmla="*/ 184825 h 243191"/>
              <a:gd name="connsiteX29" fmla="*/ 1566153 w 4494179"/>
              <a:gd name="connsiteY29" fmla="*/ 175098 h 243191"/>
              <a:gd name="connsiteX30" fmla="*/ 1624519 w 4494179"/>
              <a:gd name="connsiteY30" fmla="*/ 145915 h 243191"/>
              <a:gd name="connsiteX31" fmla="*/ 1643974 w 4494179"/>
              <a:gd name="connsiteY31" fmla="*/ 126459 h 243191"/>
              <a:gd name="connsiteX32" fmla="*/ 1663430 w 4494179"/>
              <a:gd name="connsiteY32" fmla="*/ 97276 h 243191"/>
              <a:gd name="connsiteX33" fmla="*/ 1673157 w 4494179"/>
              <a:gd name="connsiteY33" fmla="*/ 68093 h 243191"/>
              <a:gd name="connsiteX34" fmla="*/ 1721796 w 4494179"/>
              <a:gd name="connsiteY34" fmla="*/ 29183 h 243191"/>
              <a:gd name="connsiteX35" fmla="*/ 2042808 w 4494179"/>
              <a:gd name="connsiteY35" fmla="*/ 48638 h 243191"/>
              <a:gd name="connsiteX36" fmla="*/ 2101174 w 4494179"/>
              <a:gd name="connsiteY36" fmla="*/ 87549 h 243191"/>
              <a:gd name="connsiteX37" fmla="*/ 2130357 w 4494179"/>
              <a:gd name="connsiteY37" fmla="*/ 107004 h 243191"/>
              <a:gd name="connsiteX38" fmla="*/ 2198451 w 4494179"/>
              <a:gd name="connsiteY38" fmla="*/ 165370 h 243191"/>
              <a:gd name="connsiteX39" fmla="*/ 2256817 w 4494179"/>
              <a:gd name="connsiteY39" fmla="*/ 184825 h 243191"/>
              <a:gd name="connsiteX40" fmla="*/ 2286000 w 4494179"/>
              <a:gd name="connsiteY40" fmla="*/ 194553 h 243191"/>
              <a:gd name="connsiteX41" fmla="*/ 2354094 w 4494179"/>
              <a:gd name="connsiteY41" fmla="*/ 223736 h 243191"/>
              <a:gd name="connsiteX42" fmla="*/ 2538919 w 4494179"/>
              <a:gd name="connsiteY42" fmla="*/ 214008 h 243191"/>
              <a:gd name="connsiteX43" fmla="*/ 2568102 w 4494179"/>
              <a:gd name="connsiteY43" fmla="*/ 184825 h 243191"/>
              <a:gd name="connsiteX44" fmla="*/ 2597285 w 4494179"/>
              <a:gd name="connsiteY44" fmla="*/ 165370 h 243191"/>
              <a:gd name="connsiteX45" fmla="*/ 2655651 w 4494179"/>
              <a:gd name="connsiteY45" fmla="*/ 107004 h 243191"/>
              <a:gd name="connsiteX46" fmla="*/ 2704289 w 4494179"/>
              <a:gd name="connsiteY46" fmla="*/ 58366 h 243191"/>
              <a:gd name="connsiteX47" fmla="*/ 2743200 w 4494179"/>
              <a:gd name="connsiteY47" fmla="*/ 48638 h 243191"/>
              <a:gd name="connsiteX48" fmla="*/ 2898843 w 4494179"/>
              <a:gd name="connsiteY48" fmla="*/ 68093 h 243191"/>
              <a:gd name="connsiteX49" fmla="*/ 2957208 w 4494179"/>
              <a:gd name="connsiteY49" fmla="*/ 107004 h 243191"/>
              <a:gd name="connsiteX50" fmla="*/ 3015574 w 4494179"/>
              <a:gd name="connsiteY50" fmla="*/ 126459 h 243191"/>
              <a:gd name="connsiteX51" fmla="*/ 3103123 w 4494179"/>
              <a:gd name="connsiteY51" fmla="*/ 175098 h 243191"/>
              <a:gd name="connsiteX52" fmla="*/ 3142034 w 4494179"/>
              <a:gd name="connsiteY52" fmla="*/ 184825 h 243191"/>
              <a:gd name="connsiteX53" fmla="*/ 3161489 w 4494179"/>
              <a:gd name="connsiteY53" fmla="*/ 204281 h 243191"/>
              <a:gd name="connsiteX54" fmla="*/ 3219855 w 4494179"/>
              <a:gd name="connsiteY54" fmla="*/ 223736 h 243191"/>
              <a:gd name="connsiteX55" fmla="*/ 3249038 w 4494179"/>
              <a:gd name="connsiteY55" fmla="*/ 243191 h 243191"/>
              <a:gd name="connsiteX56" fmla="*/ 3365770 w 4494179"/>
              <a:gd name="connsiteY56" fmla="*/ 233464 h 243191"/>
              <a:gd name="connsiteX57" fmla="*/ 3424136 w 4494179"/>
              <a:gd name="connsiteY57" fmla="*/ 214008 h 243191"/>
              <a:gd name="connsiteX58" fmla="*/ 3453319 w 4494179"/>
              <a:gd name="connsiteY58" fmla="*/ 204281 h 243191"/>
              <a:gd name="connsiteX59" fmla="*/ 3482502 w 4494179"/>
              <a:gd name="connsiteY59" fmla="*/ 184825 h 243191"/>
              <a:gd name="connsiteX60" fmla="*/ 3521413 w 4494179"/>
              <a:gd name="connsiteY60" fmla="*/ 165370 h 243191"/>
              <a:gd name="connsiteX61" fmla="*/ 3550596 w 4494179"/>
              <a:gd name="connsiteY61" fmla="*/ 136187 h 243191"/>
              <a:gd name="connsiteX62" fmla="*/ 3579779 w 4494179"/>
              <a:gd name="connsiteY62" fmla="*/ 116732 h 243191"/>
              <a:gd name="connsiteX63" fmla="*/ 3686783 w 4494179"/>
              <a:gd name="connsiteY63" fmla="*/ 29183 h 243191"/>
              <a:gd name="connsiteX64" fmla="*/ 3784060 w 4494179"/>
              <a:gd name="connsiteY64" fmla="*/ 0 h 243191"/>
              <a:gd name="connsiteX65" fmla="*/ 3968885 w 4494179"/>
              <a:gd name="connsiteY65" fmla="*/ 9727 h 243191"/>
              <a:gd name="connsiteX66" fmla="*/ 4017523 w 4494179"/>
              <a:gd name="connsiteY66" fmla="*/ 19455 h 243191"/>
              <a:gd name="connsiteX67" fmla="*/ 4036979 w 4494179"/>
              <a:gd name="connsiteY67" fmla="*/ 38910 h 243191"/>
              <a:gd name="connsiteX68" fmla="*/ 4085617 w 4494179"/>
              <a:gd name="connsiteY68" fmla="*/ 48638 h 243191"/>
              <a:gd name="connsiteX69" fmla="*/ 4143983 w 4494179"/>
              <a:gd name="connsiteY69" fmla="*/ 87549 h 243191"/>
              <a:gd name="connsiteX70" fmla="*/ 4212077 w 4494179"/>
              <a:gd name="connsiteY70" fmla="*/ 116732 h 243191"/>
              <a:gd name="connsiteX71" fmla="*/ 4270443 w 4494179"/>
              <a:gd name="connsiteY71" fmla="*/ 155642 h 243191"/>
              <a:gd name="connsiteX72" fmla="*/ 4328808 w 4494179"/>
              <a:gd name="connsiteY72" fmla="*/ 175098 h 243191"/>
              <a:gd name="connsiteX73" fmla="*/ 4357991 w 4494179"/>
              <a:gd name="connsiteY73" fmla="*/ 184825 h 243191"/>
              <a:gd name="connsiteX74" fmla="*/ 4396902 w 4494179"/>
              <a:gd name="connsiteY74" fmla="*/ 194553 h 243191"/>
              <a:gd name="connsiteX75" fmla="*/ 4455268 w 4494179"/>
              <a:gd name="connsiteY75" fmla="*/ 184825 h 243191"/>
              <a:gd name="connsiteX76" fmla="*/ 4494179 w 4494179"/>
              <a:gd name="connsiteY76" fmla="*/ 165370 h 243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94179" h="243191">
                <a:moveTo>
                  <a:pt x="0" y="214008"/>
                </a:moveTo>
                <a:cubicBezTo>
                  <a:pt x="6485" y="197795"/>
                  <a:pt x="11646" y="180988"/>
                  <a:pt x="19455" y="165370"/>
                </a:cubicBezTo>
                <a:cubicBezTo>
                  <a:pt x="24684" y="154913"/>
                  <a:pt x="33682" y="146644"/>
                  <a:pt x="38911" y="136187"/>
                </a:cubicBezTo>
                <a:cubicBezTo>
                  <a:pt x="60084" y="93842"/>
                  <a:pt x="34350" y="115334"/>
                  <a:pt x="68094" y="68093"/>
                </a:cubicBezTo>
                <a:cubicBezTo>
                  <a:pt x="80047" y="51359"/>
                  <a:pt x="107499" y="28936"/>
                  <a:pt x="126460" y="19455"/>
                </a:cubicBezTo>
                <a:cubicBezTo>
                  <a:pt x="135631" y="14869"/>
                  <a:pt x="145915" y="12970"/>
                  <a:pt x="155643" y="9727"/>
                </a:cubicBezTo>
                <a:cubicBezTo>
                  <a:pt x="191311" y="12970"/>
                  <a:pt x="227192" y="14390"/>
                  <a:pt x="262647" y="19455"/>
                </a:cubicBezTo>
                <a:cubicBezTo>
                  <a:pt x="272798" y="20905"/>
                  <a:pt x="283823" y="22777"/>
                  <a:pt x="291830" y="29183"/>
                </a:cubicBezTo>
                <a:cubicBezTo>
                  <a:pt x="300959" y="36486"/>
                  <a:pt x="301371" y="52170"/>
                  <a:pt x="311285" y="58366"/>
                </a:cubicBezTo>
                <a:cubicBezTo>
                  <a:pt x="328675" y="69235"/>
                  <a:pt x="352587" y="66446"/>
                  <a:pt x="369651" y="77821"/>
                </a:cubicBezTo>
                <a:cubicBezTo>
                  <a:pt x="499218" y="164198"/>
                  <a:pt x="307182" y="39873"/>
                  <a:pt x="428017" y="107004"/>
                </a:cubicBezTo>
                <a:cubicBezTo>
                  <a:pt x="448457" y="118360"/>
                  <a:pt x="464200" y="138521"/>
                  <a:pt x="486383" y="145915"/>
                </a:cubicBezTo>
                <a:cubicBezTo>
                  <a:pt x="505838" y="152400"/>
                  <a:pt x="527685" y="153995"/>
                  <a:pt x="544749" y="165370"/>
                </a:cubicBezTo>
                <a:cubicBezTo>
                  <a:pt x="554477" y="171855"/>
                  <a:pt x="562945" y="180830"/>
                  <a:pt x="573932" y="184825"/>
                </a:cubicBezTo>
                <a:cubicBezTo>
                  <a:pt x="599061" y="193963"/>
                  <a:pt x="651753" y="204281"/>
                  <a:pt x="651753" y="204281"/>
                </a:cubicBezTo>
                <a:cubicBezTo>
                  <a:pt x="684179" y="201038"/>
                  <a:pt x="718115" y="204858"/>
                  <a:pt x="749030" y="194553"/>
                </a:cubicBezTo>
                <a:cubicBezTo>
                  <a:pt x="760121" y="190856"/>
                  <a:pt x="761001" y="174351"/>
                  <a:pt x="768485" y="165370"/>
                </a:cubicBezTo>
                <a:cubicBezTo>
                  <a:pt x="777292" y="154802"/>
                  <a:pt x="787940" y="145915"/>
                  <a:pt x="797668" y="136187"/>
                </a:cubicBezTo>
                <a:cubicBezTo>
                  <a:pt x="804153" y="123217"/>
                  <a:pt x="809079" y="109342"/>
                  <a:pt x="817123" y="97276"/>
                </a:cubicBezTo>
                <a:cubicBezTo>
                  <a:pt x="830544" y="77145"/>
                  <a:pt x="847180" y="73232"/>
                  <a:pt x="865762" y="58366"/>
                </a:cubicBezTo>
                <a:cubicBezTo>
                  <a:pt x="903914" y="27844"/>
                  <a:pt x="863719" y="46076"/>
                  <a:pt x="914400" y="29183"/>
                </a:cubicBezTo>
                <a:cubicBezTo>
                  <a:pt x="950616" y="31089"/>
                  <a:pt x="1101891" y="33539"/>
                  <a:pt x="1167319" y="48638"/>
                </a:cubicBezTo>
                <a:cubicBezTo>
                  <a:pt x="1187302" y="53249"/>
                  <a:pt x="1206230" y="61608"/>
                  <a:pt x="1225685" y="68093"/>
                </a:cubicBezTo>
                <a:cubicBezTo>
                  <a:pt x="1235413" y="71336"/>
                  <a:pt x="1246336" y="72133"/>
                  <a:pt x="1254868" y="77821"/>
                </a:cubicBezTo>
                <a:cubicBezTo>
                  <a:pt x="1264596" y="84306"/>
                  <a:pt x="1273368" y="92528"/>
                  <a:pt x="1284051" y="97276"/>
                </a:cubicBezTo>
                <a:cubicBezTo>
                  <a:pt x="1302791" y="105605"/>
                  <a:pt x="1325353" y="105356"/>
                  <a:pt x="1342417" y="116732"/>
                </a:cubicBezTo>
                <a:cubicBezTo>
                  <a:pt x="1361872" y="129702"/>
                  <a:pt x="1378601" y="148248"/>
                  <a:pt x="1400783" y="155642"/>
                </a:cubicBezTo>
                <a:lnTo>
                  <a:pt x="1459149" y="175098"/>
                </a:lnTo>
                <a:lnTo>
                  <a:pt x="1488332" y="184825"/>
                </a:lnTo>
                <a:cubicBezTo>
                  <a:pt x="1514272" y="181583"/>
                  <a:pt x="1540432" y="179774"/>
                  <a:pt x="1566153" y="175098"/>
                </a:cubicBezTo>
                <a:cubicBezTo>
                  <a:pt x="1589420" y="170868"/>
                  <a:pt x="1606195" y="160574"/>
                  <a:pt x="1624519" y="145915"/>
                </a:cubicBezTo>
                <a:cubicBezTo>
                  <a:pt x="1631681" y="140186"/>
                  <a:pt x="1638245" y="133621"/>
                  <a:pt x="1643974" y="126459"/>
                </a:cubicBezTo>
                <a:cubicBezTo>
                  <a:pt x="1651277" y="117330"/>
                  <a:pt x="1656945" y="107004"/>
                  <a:pt x="1663430" y="97276"/>
                </a:cubicBezTo>
                <a:cubicBezTo>
                  <a:pt x="1666672" y="87548"/>
                  <a:pt x="1667881" y="76886"/>
                  <a:pt x="1673157" y="68093"/>
                </a:cubicBezTo>
                <a:cubicBezTo>
                  <a:pt x="1682397" y="52693"/>
                  <a:pt x="1708543" y="38018"/>
                  <a:pt x="1721796" y="29183"/>
                </a:cubicBezTo>
                <a:cubicBezTo>
                  <a:pt x="1828800" y="35668"/>
                  <a:pt x="1953612" y="-10826"/>
                  <a:pt x="2042808" y="48638"/>
                </a:cubicBezTo>
                <a:lnTo>
                  <a:pt x="2101174" y="87549"/>
                </a:lnTo>
                <a:cubicBezTo>
                  <a:pt x="2110902" y="94034"/>
                  <a:pt x="2122090" y="98737"/>
                  <a:pt x="2130357" y="107004"/>
                </a:cubicBezTo>
                <a:cubicBezTo>
                  <a:pt x="2149643" y="126290"/>
                  <a:pt x="2171783" y="153518"/>
                  <a:pt x="2198451" y="165370"/>
                </a:cubicBezTo>
                <a:cubicBezTo>
                  <a:pt x="2217191" y="173699"/>
                  <a:pt x="2237362" y="178340"/>
                  <a:pt x="2256817" y="184825"/>
                </a:cubicBezTo>
                <a:cubicBezTo>
                  <a:pt x="2266545" y="188068"/>
                  <a:pt x="2276829" y="189967"/>
                  <a:pt x="2286000" y="194553"/>
                </a:cubicBezTo>
                <a:cubicBezTo>
                  <a:pt x="2334082" y="218594"/>
                  <a:pt x="2311154" y="209422"/>
                  <a:pt x="2354094" y="223736"/>
                </a:cubicBezTo>
                <a:cubicBezTo>
                  <a:pt x="2415702" y="220493"/>
                  <a:pt x="2478221" y="225044"/>
                  <a:pt x="2538919" y="214008"/>
                </a:cubicBezTo>
                <a:cubicBezTo>
                  <a:pt x="2552454" y="211547"/>
                  <a:pt x="2557534" y="193632"/>
                  <a:pt x="2568102" y="184825"/>
                </a:cubicBezTo>
                <a:cubicBezTo>
                  <a:pt x="2577083" y="177341"/>
                  <a:pt x="2588547" y="173137"/>
                  <a:pt x="2597285" y="165370"/>
                </a:cubicBezTo>
                <a:cubicBezTo>
                  <a:pt x="2617849" y="147091"/>
                  <a:pt x="2640389" y="129897"/>
                  <a:pt x="2655651" y="107004"/>
                </a:cubicBezTo>
                <a:cubicBezTo>
                  <a:pt x="2672945" y="81063"/>
                  <a:pt x="2674025" y="71336"/>
                  <a:pt x="2704289" y="58366"/>
                </a:cubicBezTo>
                <a:cubicBezTo>
                  <a:pt x="2716578" y="53100"/>
                  <a:pt x="2730230" y="51881"/>
                  <a:pt x="2743200" y="48638"/>
                </a:cubicBezTo>
                <a:cubicBezTo>
                  <a:pt x="2747222" y="48947"/>
                  <a:pt x="2861726" y="47472"/>
                  <a:pt x="2898843" y="68093"/>
                </a:cubicBezTo>
                <a:cubicBezTo>
                  <a:pt x="2919283" y="79448"/>
                  <a:pt x="2935026" y="99610"/>
                  <a:pt x="2957208" y="107004"/>
                </a:cubicBezTo>
                <a:lnTo>
                  <a:pt x="3015574" y="126459"/>
                </a:lnTo>
                <a:cubicBezTo>
                  <a:pt x="3067825" y="161294"/>
                  <a:pt x="3058180" y="162258"/>
                  <a:pt x="3103123" y="175098"/>
                </a:cubicBezTo>
                <a:cubicBezTo>
                  <a:pt x="3115978" y="178771"/>
                  <a:pt x="3129064" y="181583"/>
                  <a:pt x="3142034" y="184825"/>
                </a:cubicBezTo>
                <a:cubicBezTo>
                  <a:pt x="3148519" y="191310"/>
                  <a:pt x="3153286" y="200179"/>
                  <a:pt x="3161489" y="204281"/>
                </a:cubicBezTo>
                <a:cubicBezTo>
                  <a:pt x="3179832" y="213452"/>
                  <a:pt x="3202791" y="212361"/>
                  <a:pt x="3219855" y="223736"/>
                </a:cubicBezTo>
                <a:lnTo>
                  <a:pt x="3249038" y="243191"/>
                </a:lnTo>
                <a:cubicBezTo>
                  <a:pt x="3287949" y="239949"/>
                  <a:pt x="3327256" y="239883"/>
                  <a:pt x="3365770" y="233464"/>
                </a:cubicBezTo>
                <a:cubicBezTo>
                  <a:pt x="3385999" y="230093"/>
                  <a:pt x="3404681" y="220493"/>
                  <a:pt x="3424136" y="214008"/>
                </a:cubicBezTo>
                <a:lnTo>
                  <a:pt x="3453319" y="204281"/>
                </a:lnTo>
                <a:cubicBezTo>
                  <a:pt x="3463047" y="197796"/>
                  <a:pt x="3472351" y="190626"/>
                  <a:pt x="3482502" y="184825"/>
                </a:cubicBezTo>
                <a:cubicBezTo>
                  <a:pt x="3495093" y="177630"/>
                  <a:pt x="3509613" y="173799"/>
                  <a:pt x="3521413" y="165370"/>
                </a:cubicBezTo>
                <a:cubicBezTo>
                  <a:pt x="3532608" y="157374"/>
                  <a:pt x="3540028" y="144994"/>
                  <a:pt x="3550596" y="136187"/>
                </a:cubicBezTo>
                <a:cubicBezTo>
                  <a:pt x="3559577" y="128703"/>
                  <a:pt x="3570981" y="124431"/>
                  <a:pt x="3579779" y="116732"/>
                </a:cubicBezTo>
                <a:cubicBezTo>
                  <a:pt x="3613262" y="87434"/>
                  <a:pt x="3641655" y="44226"/>
                  <a:pt x="3686783" y="29183"/>
                </a:cubicBezTo>
                <a:cubicBezTo>
                  <a:pt x="3757832" y="5499"/>
                  <a:pt x="3725253" y="14701"/>
                  <a:pt x="3784060" y="0"/>
                </a:cubicBezTo>
                <a:cubicBezTo>
                  <a:pt x="3845668" y="3242"/>
                  <a:pt x="3907405" y="4604"/>
                  <a:pt x="3968885" y="9727"/>
                </a:cubicBezTo>
                <a:cubicBezTo>
                  <a:pt x="3985362" y="11100"/>
                  <a:pt x="4002326" y="12942"/>
                  <a:pt x="4017523" y="19455"/>
                </a:cubicBezTo>
                <a:cubicBezTo>
                  <a:pt x="4025953" y="23068"/>
                  <a:pt x="4028549" y="35297"/>
                  <a:pt x="4036979" y="38910"/>
                </a:cubicBezTo>
                <a:cubicBezTo>
                  <a:pt x="4052176" y="45423"/>
                  <a:pt x="4069404" y="45395"/>
                  <a:pt x="4085617" y="48638"/>
                </a:cubicBezTo>
                <a:cubicBezTo>
                  <a:pt x="4105072" y="61608"/>
                  <a:pt x="4121800" y="80155"/>
                  <a:pt x="4143983" y="87549"/>
                </a:cubicBezTo>
                <a:cubicBezTo>
                  <a:pt x="4174177" y="97613"/>
                  <a:pt x="4182022" y="98699"/>
                  <a:pt x="4212077" y="116732"/>
                </a:cubicBezTo>
                <a:cubicBezTo>
                  <a:pt x="4232127" y="128762"/>
                  <a:pt x="4248261" y="148248"/>
                  <a:pt x="4270443" y="155642"/>
                </a:cubicBezTo>
                <a:lnTo>
                  <a:pt x="4328808" y="175098"/>
                </a:lnTo>
                <a:cubicBezTo>
                  <a:pt x="4338536" y="178341"/>
                  <a:pt x="4348043" y="182338"/>
                  <a:pt x="4357991" y="184825"/>
                </a:cubicBezTo>
                <a:lnTo>
                  <a:pt x="4396902" y="194553"/>
                </a:lnTo>
                <a:cubicBezTo>
                  <a:pt x="4416357" y="191310"/>
                  <a:pt x="4436556" y="191062"/>
                  <a:pt x="4455268" y="184825"/>
                </a:cubicBezTo>
                <a:cubicBezTo>
                  <a:pt x="4519029" y="163571"/>
                  <a:pt x="4463918" y="165370"/>
                  <a:pt x="4494179" y="16537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3399974" y="2514133"/>
            <a:ext cx="4494179" cy="243191"/>
          </a:xfrm>
          <a:custGeom>
            <a:avLst/>
            <a:gdLst>
              <a:gd name="connsiteX0" fmla="*/ 0 w 4494179"/>
              <a:gd name="connsiteY0" fmla="*/ 214008 h 243191"/>
              <a:gd name="connsiteX1" fmla="*/ 19455 w 4494179"/>
              <a:gd name="connsiteY1" fmla="*/ 165370 h 243191"/>
              <a:gd name="connsiteX2" fmla="*/ 38911 w 4494179"/>
              <a:gd name="connsiteY2" fmla="*/ 136187 h 243191"/>
              <a:gd name="connsiteX3" fmla="*/ 68094 w 4494179"/>
              <a:gd name="connsiteY3" fmla="*/ 68093 h 243191"/>
              <a:gd name="connsiteX4" fmla="*/ 126460 w 4494179"/>
              <a:gd name="connsiteY4" fmla="*/ 19455 h 243191"/>
              <a:gd name="connsiteX5" fmla="*/ 155643 w 4494179"/>
              <a:gd name="connsiteY5" fmla="*/ 9727 h 243191"/>
              <a:gd name="connsiteX6" fmla="*/ 262647 w 4494179"/>
              <a:gd name="connsiteY6" fmla="*/ 19455 h 243191"/>
              <a:gd name="connsiteX7" fmla="*/ 291830 w 4494179"/>
              <a:gd name="connsiteY7" fmla="*/ 29183 h 243191"/>
              <a:gd name="connsiteX8" fmla="*/ 311285 w 4494179"/>
              <a:gd name="connsiteY8" fmla="*/ 58366 h 243191"/>
              <a:gd name="connsiteX9" fmla="*/ 369651 w 4494179"/>
              <a:gd name="connsiteY9" fmla="*/ 77821 h 243191"/>
              <a:gd name="connsiteX10" fmla="*/ 428017 w 4494179"/>
              <a:gd name="connsiteY10" fmla="*/ 107004 h 243191"/>
              <a:gd name="connsiteX11" fmla="*/ 486383 w 4494179"/>
              <a:gd name="connsiteY11" fmla="*/ 145915 h 243191"/>
              <a:gd name="connsiteX12" fmla="*/ 544749 w 4494179"/>
              <a:gd name="connsiteY12" fmla="*/ 165370 h 243191"/>
              <a:gd name="connsiteX13" fmla="*/ 573932 w 4494179"/>
              <a:gd name="connsiteY13" fmla="*/ 184825 h 243191"/>
              <a:gd name="connsiteX14" fmla="*/ 651753 w 4494179"/>
              <a:gd name="connsiteY14" fmla="*/ 204281 h 243191"/>
              <a:gd name="connsiteX15" fmla="*/ 749030 w 4494179"/>
              <a:gd name="connsiteY15" fmla="*/ 194553 h 243191"/>
              <a:gd name="connsiteX16" fmla="*/ 768485 w 4494179"/>
              <a:gd name="connsiteY16" fmla="*/ 165370 h 243191"/>
              <a:gd name="connsiteX17" fmla="*/ 797668 w 4494179"/>
              <a:gd name="connsiteY17" fmla="*/ 136187 h 243191"/>
              <a:gd name="connsiteX18" fmla="*/ 817123 w 4494179"/>
              <a:gd name="connsiteY18" fmla="*/ 97276 h 243191"/>
              <a:gd name="connsiteX19" fmla="*/ 865762 w 4494179"/>
              <a:gd name="connsiteY19" fmla="*/ 58366 h 243191"/>
              <a:gd name="connsiteX20" fmla="*/ 914400 w 4494179"/>
              <a:gd name="connsiteY20" fmla="*/ 29183 h 243191"/>
              <a:gd name="connsiteX21" fmla="*/ 1167319 w 4494179"/>
              <a:gd name="connsiteY21" fmla="*/ 48638 h 243191"/>
              <a:gd name="connsiteX22" fmla="*/ 1225685 w 4494179"/>
              <a:gd name="connsiteY22" fmla="*/ 68093 h 243191"/>
              <a:gd name="connsiteX23" fmla="*/ 1254868 w 4494179"/>
              <a:gd name="connsiteY23" fmla="*/ 77821 h 243191"/>
              <a:gd name="connsiteX24" fmla="*/ 1284051 w 4494179"/>
              <a:gd name="connsiteY24" fmla="*/ 97276 h 243191"/>
              <a:gd name="connsiteX25" fmla="*/ 1342417 w 4494179"/>
              <a:gd name="connsiteY25" fmla="*/ 116732 h 243191"/>
              <a:gd name="connsiteX26" fmla="*/ 1400783 w 4494179"/>
              <a:gd name="connsiteY26" fmla="*/ 155642 h 243191"/>
              <a:gd name="connsiteX27" fmla="*/ 1459149 w 4494179"/>
              <a:gd name="connsiteY27" fmla="*/ 175098 h 243191"/>
              <a:gd name="connsiteX28" fmla="*/ 1488332 w 4494179"/>
              <a:gd name="connsiteY28" fmla="*/ 184825 h 243191"/>
              <a:gd name="connsiteX29" fmla="*/ 1566153 w 4494179"/>
              <a:gd name="connsiteY29" fmla="*/ 175098 h 243191"/>
              <a:gd name="connsiteX30" fmla="*/ 1624519 w 4494179"/>
              <a:gd name="connsiteY30" fmla="*/ 145915 h 243191"/>
              <a:gd name="connsiteX31" fmla="*/ 1643974 w 4494179"/>
              <a:gd name="connsiteY31" fmla="*/ 126459 h 243191"/>
              <a:gd name="connsiteX32" fmla="*/ 1663430 w 4494179"/>
              <a:gd name="connsiteY32" fmla="*/ 97276 h 243191"/>
              <a:gd name="connsiteX33" fmla="*/ 1673157 w 4494179"/>
              <a:gd name="connsiteY33" fmla="*/ 68093 h 243191"/>
              <a:gd name="connsiteX34" fmla="*/ 1721796 w 4494179"/>
              <a:gd name="connsiteY34" fmla="*/ 29183 h 243191"/>
              <a:gd name="connsiteX35" fmla="*/ 2042808 w 4494179"/>
              <a:gd name="connsiteY35" fmla="*/ 48638 h 243191"/>
              <a:gd name="connsiteX36" fmla="*/ 2101174 w 4494179"/>
              <a:gd name="connsiteY36" fmla="*/ 87549 h 243191"/>
              <a:gd name="connsiteX37" fmla="*/ 2130357 w 4494179"/>
              <a:gd name="connsiteY37" fmla="*/ 107004 h 243191"/>
              <a:gd name="connsiteX38" fmla="*/ 2198451 w 4494179"/>
              <a:gd name="connsiteY38" fmla="*/ 165370 h 243191"/>
              <a:gd name="connsiteX39" fmla="*/ 2256817 w 4494179"/>
              <a:gd name="connsiteY39" fmla="*/ 184825 h 243191"/>
              <a:gd name="connsiteX40" fmla="*/ 2286000 w 4494179"/>
              <a:gd name="connsiteY40" fmla="*/ 194553 h 243191"/>
              <a:gd name="connsiteX41" fmla="*/ 2354094 w 4494179"/>
              <a:gd name="connsiteY41" fmla="*/ 223736 h 243191"/>
              <a:gd name="connsiteX42" fmla="*/ 2538919 w 4494179"/>
              <a:gd name="connsiteY42" fmla="*/ 214008 h 243191"/>
              <a:gd name="connsiteX43" fmla="*/ 2568102 w 4494179"/>
              <a:gd name="connsiteY43" fmla="*/ 184825 h 243191"/>
              <a:gd name="connsiteX44" fmla="*/ 2597285 w 4494179"/>
              <a:gd name="connsiteY44" fmla="*/ 165370 h 243191"/>
              <a:gd name="connsiteX45" fmla="*/ 2655651 w 4494179"/>
              <a:gd name="connsiteY45" fmla="*/ 107004 h 243191"/>
              <a:gd name="connsiteX46" fmla="*/ 2704289 w 4494179"/>
              <a:gd name="connsiteY46" fmla="*/ 58366 h 243191"/>
              <a:gd name="connsiteX47" fmla="*/ 2743200 w 4494179"/>
              <a:gd name="connsiteY47" fmla="*/ 48638 h 243191"/>
              <a:gd name="connsiteX48" fmla="*/ 2898843 w 4494179"/>
              <a:gd name="connsiteY48" fmla="*/ 68093 h 243191"/>
              <a:gd name="connsiteX49" fmla="*/ 2957208 w 4494179"/>
              <a:gd name="connsiteY49" fmla="*/ 107004 h 243191"/>
              <a:gd name="connsiteX50" fmla="*/ 3015574 w 4494179"/>
              <a:gd name="connsiteY50" fmla="*/ 126459 h 243191"/>
              <a:gd name="connsiteX51" fmla="*/ 3103123 w 4494179"/>
              <a:gd name="connsiteY51" fmla="*/ 175098 h 243191"/>
              <a:gd name="connsiteX52" fmla="*/ 3142034 w 4494179"/>
              <a:gd name="connsiteY52" fmla="*/ 184825 h 243191"/>
              <a:gd name="connsiteX53" fmla="*/ 3161489 w 4494179"/>
              <a:gd name="connsiteY53" fmla="*/ 204281 h 243191"/>
              <a:gd name="connsiteX54" fmla="*/ 3219855 w 4494179"/>
              <a:gd name="connsiteY54" fmla="*/ 223736 h 243191"/>
              <a:gd name="connsiteX55" fmla="*/ 3249038 w 4494179"/>
              <a:gd name="connsiteY55" fmla="*/ 243191 h 243191"/>
              <a:gd name="connsiteX56" fmla="*/ 3365770 w 4494179"/>
              <a:gd name="connsiteY56" fmla="*/ 233464 h 243191"/>
              <a:gd name="connsiteX57" fmla="*/ 3424136 w 4494179"/>
              <a:gd name="connsiteY57" fmla="*/ 214008 h 243191"/>
              <a:gd name="connsiteX58" fmla="*/ 3453319 w 4494179"/>
              <a:gd name="connsiteY58" fmla="*/ 204281 h 243191"/>
              <a:gd name="connsiteX59" fmla="*/ 3482502 w 4494179"/>
              <a:gd name="connsiteY59" fmla="*/ 184825 h 243191"/>
              <a:gd name="connsiteX60" fmla="*/ 3521413 w 4494179"/>
              <a:gd name="connsiteY60" fmla="*/ 165370 h 243191"/>
              <a:gd name="connsiteX61" fmla="*/ 3550596 w 4494179"/>
              <a:gd name="connsiteY61" fmla="*/ 136187 h 243191"/>
              <a:gd name="connsiteX62" fmla="*/ 3579779 w 4494179"/>
              <a:gd name="connsiteY62" fmla="*/ 116732 h 243191"/>
              <a:gd name="connsiteX63" fmla="*/ 3686783 w 4494179"/>
              <a:gd name="connsiteY63" fmla="*/ 29183 h 243191"/>
              <a:gd name="connsiteX64" fmla="*/ 3784060 w 4494179"/>
              <a:gd name="connsiteY64" fmla="*/ 0 h 243191"/>
              <a:gd name="connsiteX65" fmla="*/ 3968885 w 4494179"/>
              <a:gd name="connsiteY65" fmla="*/ 9727 h 243191"/>
              <a:gd name="connsiteX66" fmla="*/ 4017523 w 4494179"/>
              <a:gd name="connsiteY66" fmla="*/ 19455 h 243191"/>
              <a:gd name="connsiteX67" fmla="*/ 4036979 w 4494179"/>
              <a:gd name="connsiteY67" fmla="*/ 38910 h 243191"/>
              <a:gd name="connsiteX68" fmla="*/ 4085617 w 4494179"/>
              <a:gd name="connsiteY68" fmla="*/ 48638 h 243191"/>
              <a:gd name="connsiteX69" fmla="*/ 4143983 w 4494179"/>
              <a:gd name="connsiteY69" fmla="*/ 87549 h 243191"/>
              <a:gd name="connsiteX70" fmla="*/ 4212077 w 4494179"/>
              <a:gd name="connsiteY70" fmla="*/ 116732 h 243191"/>
              <a:gd name="connsiteX71" fmla="*/ 4270443 w 4494179"/>
              <a:gd name="connsiteY71" fmla="*/ 155642 h 243191"/>
              <a:gd name="connsiteX72" fmla="*/ 4328808 w 4494179"/>
              <a:gd name="connsiteY72" fmla="*/ 175098 h 243191"/>
              <a:gd name="connsiteX73" fmla="*/ 4357991 w 4494179"/>
              <a:gd name="connsiteY73" fmla="*/ 184825 h 243191"/>
              <a:gd name="connsiteX74" fmla="*/ 4396902 w 4494179"/>
              <a:gd name="connsiteY74" fmla="*/ 194553 h 243191"/>
              <a:gd name="connsiteX75" fmla="*/ 4455268 w 4494179"/>
              <a:gd name="connsiteY75" fmla="*/ 184825 h 243191"/>
              <a:gd name="connsiteX76" fmla="*/ 4494179 w 4494179"/>
              <a:gd name="connsiteY76" fmla="*/ 165370 h 243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94179" h="243191">
                <a:moveTo>
                  <a:pt x="0" y="214008"/>
                </a:moveTo>
                <a:cubicBezTo>
                  <a:pt x="6485" y="197795"/>
                  <a:pt x="11646" y="180988"/>
                  <a:pt x="19455" y="165370"/>
                </a:cubicBezTo>
                <a:cubicBezTo>
                  <a:pt x="24684" y="154913"/>
                  <a:pt x="33682" y="146644"/>
                  <a:pt x="38911" y="136187"/>
                </a:cubicBezTo>
                <a:cubicBezTo>
                  <a:pt x="60084" y="93842"/>
                  <a:pt x="34350" y="115334"/>
                  <a:pt x="68094" y="68093"/>
                </a:cubicBezTo>
                <a:cubicBezTo>
                  <a:pt x="80047" y="51359"/>
                  <a:pt x="107499" y="28936"/>
                  <a:pt x="126460" y="19455"/>
                </a:cubicBezTo>
                <a:cubicBezTo>
                  <a:pt x="135631" y="14869"/>
                  <a:pt x="145915" y="12970"/>
                  <a:pt x="155643" y="9727"/>
                </a:cubicBezTo>
                <a:cubicBezTo>
                  <a:pt x="191311" y="12970"/>
                  <a:pt x="227192" y="14390"/>
                  <a:pt x="262647" y="19455"/>
                </a:cubicBezTo>
                <a:cubicBezTo>
                  <a:pt x="272798" y="20905"/>
                  <a:pt x="283823" y="22777"/>
                  <a:pt x="291830" y="29183"/>
                </a:cubicBezTo>
                <a:cubicBezTo>
                  <a:pt x="300959" y="36486"/>
                  <a:pt x="301371" y="52170"/>
                  <a:pt x="311285" y="58366"/>
                </a:cubicBezTo>
                <a:cubicBezTo>
                  <a:pt x="328675" y="69235"/>
                  <a:pt x="352587" y="66446"/>
                  <a:pt x="369651" y="77821"/>
                </a:cubicBezTo>
                <a:cubicBezTo>
                  <a:pt x="499218" y="164198"/>
                  <a:pt x="307182" y="39873"/>
                  <a:pt x="428017" y="107004"/>
                </a:cubicBezTo>
                <a:cubicBezTo>
                  <a:pt x="448457" y="118360"/>
                  <a:pt x="464200" y="138521"/>
                  <a:pt x="486383" y="145915"/>
                </a:cubicBezTo>
                <a:cubicBezTo>
                  <a:pt x="505838" y="152400"/>
                  <a:pt x="527685" y="153995"/>
                  <a:pt x="544749" y="165370"/>
                </a:cubicBezTo>
                <a:cubicBezTo>
                  <a:pt x="554477" y="171855"/>
                  <a:pt x="562945" y="180830"/>
                  <a:pt x="573932" y="184825"/>
                </a:cubicBezTo>
                <a:cubicBezTo>
                  <a:pt x="599061" y="193963"/>
                  <a:pt x="651753" y="204281"/>
                  <a:pt x="651753" y="204281"/>
                </a:cubicBezTo>
                <a:cubicBezTo>
                  <a:pt x="684179" y="201038"/>
                  <a:pt x="718115" y="204858"/>
                  <a:pt x="749030" y="194553"/>
                </a:cubicBezTo>
                <a:cubicBezTo>
                  <a:pt x="760121" y="190856"/>
                  <a:pt x="761001" y="174351"/>
                  <a:pt x="768485" y="165370"/>
                </a:cubicBezTo>
                <a:cubicBezTo>
                  <a:pt x="777292" y="154802"/>
                  <a:pt x="787940" y="145915"/>
                  <a:pt x="797668" y="136187"/>
                </a:cubicBezTo>
                <a:cubicBezTo>
                  <a:pt x="804153" y="123217"/>
                  <a:pt x="809079" y="109342"/>
                  <a:pt x="817123" y="97276"/>
                </a:cubicBezTo>
                <a:cubicBezTo>
                  <a:pt x="830544" y="77145"/>
                  <a:pt x="847180" y="73232"/>
                  <a:pt x="865762" y="58366"/>
                </a:cubicBezTo>
                <a:cubicBezTo>
                  <a:pt x="903914" y="27844"/>
                  <a:pt x="863719" y="46076"/>
                  <a:pt x="914400" y="29183"/>
                </a:cubicBezTo>
                <a:cubicBezTo>
                  <a:pt x="950616" y="31089"/>
                  <a:pt x="1101891" y="33539"/>
                  <a:pt x="1167319" y="48638"/>
                </a:cubicBezTo>
                <a:cubicBezTo>
                  <a:pt x="1187302" y="53249"/>
                  <a:pt x="1206230" y="61608"/>
                  <a:pt x="1225685" y="68093"/>
                </a:cubicBezTo>
                <a:cubicBezTo>
                  <a:pt x="1235413" y="71336"/>
                  <a:pt x="1246336" y="72133"/>
                  <a:pt x="1254868" y="77821"/>
                </a:cubicBezTo>
                <a:cubicBezTo>
                  <a:pt x="1264596" y="84306"/>
                  <a:pt x="1273368" y="92528"/>
                  <a:pt x="1284051" y="97276"/>
                </a:cubicBezTo>
                <a:cubicBezTo>
                  <a:pt x="1302791" y="105605"/>
                  <a:pt x="1325353" y="105356"/>
                  <a:pt x="1342417" y="116732"/>
                </a:cubicBezTo>
                <a:cubicBezTo>
                  <a:pt x="1361872" y="129702"/>
                  <a:pt x="1378601" y="148248"/>
                  <a:pt x="1400783" y="155642"/>
                </a:cubicBezTo>
                <a:lnTo>
                  <a:pt x="1459149" y="175098"/>
                </a:lnTo>
                <a:lnTo>
                  <a:pt x="1488332" y="184825"/>
                </a:lnTo>
                <a:cubicBezTo>
                  <a:pt x="1514272" y="181583"/>
                  <a:pt x="1540432" y="179774"/>
                  <a:pt x="1566153" y="175098"/>
                </a:cubicBezTo>
                <a:cubicBezTo>
                  <a:pt x="1589420" y="170868"/>
                  <a:pt x="1606195" y="160574"/>
                  <a:pt x="1624519" y="145915"/>
                </a:cubicBezTo>
                <a:cubicBezTo>
                  <a:pt x="1631681" y="140186"/>
                  <a:pt x="1638245" y="133621"/>
                  <a:pt x="1643974" y="126459"/>
                </a:cubicBezTo>
                <a:cubicBezTo>
                  <a:pt x="1651277" y="117330"/>
                  <a:pt x="1656945" y="107004"/>
                  <a:pt x="1663430" y="97276"/>
                </a:cubicBezTo>
                <a:cubicBezTo>
                  <a:pt x="1666672" y="87548"/>
                  <a:pt x="1667881" y="76886"/>
                  <a:pt x="1673157" y="68093"/>
                </a:cubicBezTo>
                <a:cubicBezTo>
                  <a:pt x="1682397" y="52693"/>
                  <a:pt x="1708543" y="38018"/>
                  <a:pt x="1721796" y="29183"/>
                </a:cubicBezTo>
                <a:cubicBezTo>
                  <a:pt x="1828800" y="35668"/>
                  <a:pt x="1953612" y="-10826"/>
                  <a:pt x="2042808" y="48638"/>
                </a:cubicBezTo>
                <a:lnTo>
                  <a:pt x="2101174" y="87549"/>
                </a:lnTo>
                <a:cubicBezTo>
                  <a:pt x="2110902" y="94034"/>
                  <a:pt x="2122090" y="98737"/>
                  <a:pt x="2130357" y="107004"/>
                </a:cubicBezTo>
                <a:cubicBezTo>
                  <a:pt x="2149643" y="126290"/>
                  <a:pt x="2171783" y="153518"/>
                  <a:pt x="2198451" y="165370"/>
                </a:cubicBezTo>
                <a:cubicBezTo>
                  <a:pt x="2217191" y="173699"/>
                  <a:pt x="2237362" y="178340"/>
                  <a:pt x="2256817" y="184825"/>
                </a:cubicBezTo>
                <a:cubicBezTo>
                  <a:pt x="2266545" y="188068"/>
                  <a:pt x="2276829" y="189967"/>
                  <a:pt x="2286000" y="194553"/>
                </a:cubicBezTo>
                <a:cubicBezTo>
                  <a:pt x="2334082" y="218594"/>
                  <a:pt x="2311154" y="209422"/>
                  <a:pt x="2354094" y="223736"/>
                </a:cubicBezTo>
                <a:cubicBezTo>
                  <a:pt x="2415702" y="220493"/>
                  <a:pt x="2478221" y="225044"/>
                  <a:pt x="2538919" y="214008"/>
                </a:cubicBezTo>
                <a:cubicBezTo>
                  <a:pt x="2552454" y="211547"/>
                  <a:pt x="2557534" y="193632"/>
                  <a:pt x="2568102" y="184825"/>
                </a:cubicBezTo>
                <a:cubicBezTo>
                  <a:pt x="2577083" y="177341"/>
                  <a:pt x="2588547" y="173137"/>
                  <a:pt x="2597285" y="165370"/>
                </a:cubicBezTo>
                <a:cubicBezTo>
                  <a:pt x="2617849" y="147091"/>
                  <a:pt x="2640389" y="129897"/>
                  <a:pt x="2655651" y="107004"/>
                </a:cubicBezTo>
                <a:cubicBezTo>
                  <a:pt x="2672945" y="81063"/>
                  <a:pt x="2674025" y="71336"/>
                  <a:pt x="2704289" y="58366"/>
                </a:cubicBezTo>
                <a:cubicBezTo>
                  <a:pt x="2716578" y="53100"/>
                  <a:pt x="2730230" y="51881"/>
                  <a:pt x="2743200" y="48638"/>
                </a:cubicBezTo>
                <a:cubicBezTo>
                  <a:pt x="2747222" y="48947"/>
                  <a:pt x="2861726" y="47472"/>
                  <a:pt x="2898843" y="68093"/>
                </a:cubicBezTo>
                <a:cubicBezTo>
                  <a:pt x="2919283" y="79448"/>
                  <a:pt x="2935026" y="99610"/>
                  <a:pt x="2957208" y="107004"/>
                </a:cubicBezTo>
                <a:lnTo>
                  <a:pt x="3015574" y="126459"/>
                </a:lnTo>
                <a:cubicBezTo>
                  <a:pt x="3067825" y="161294"/>
                  <a:pt x="3058180" y="162258"/>
                  <a:pt x="3103123" y="175098"/>
                </a:cubicBezTo>
                <a:cubicBezTo>
                  <a:pt x="3115978" y="178771"/>
                  <a:pt x="3129064" y="181583"/>
                  <a:pt x="3142034" y="184825"/>
                </a:cubicBezTo>
                <a:cubicBezTo>
                  <a:pt x="3148519" y="191310"/>
                  <a:pt x="3153286" y="200179"/>
                  <a:pt x="3161489" y="204281"/>
                </a:cubicBezTo>
                <a:cubicBezTo>
                  <a:pt x="3179832" y="213452"/>
                  <a:pt x="3202791" y="212361"/>
                  <a:pt x="3219855" y="223736"/>
                </a:cubicBezTo>
                <a:lnTo>
                  <a:pt x="3249038" y="243191"/>
                </a:lnTo>
                <a:cubicBezTo>
                  <a:pt x="3287949" y="239949"/>
                  <a:pt x="3327256" y="239883"/>
                  <a:pt x="3365770" y="233464"/>
                </a:cubicBezTo>
                <a:cubicBezTo>
                  <a:pt x="3385999" y="230093"/>
                  <a:pt x="3404681" y="220493"/>
                  <a:pt x="3424136" y="214008"/>
                </a:cubicBezTo>
                <a:lnTo>
                  <a:pt x="3453319" y="204281"/>
                </a:lnTo>
                <a:cubicBezTo>
                  <a:pt x="3463047" y="197796"/>
                  <a:pt x="3472351" y="190626"/>
                  <a:pt x="3482502" y="184825"/>
                </a:cubicBezTo>
                <a:cubicBezTo>
                  <a:pt x="3495093" y="177630"/>
                  <a:pt x="3509613" y="173799"/>
                  <a:pt x="3521413" y="165370"/>
                </a:cubicBezTo>
                <a:cubicBezTo>
                  <a:pt x="3532608" y="157374"/>
                  <a:pt x="3540028" y="144994"/>
                  <a:pt x="3550596" y="136187"/>
                </a:cubicBezTo>
                <a:cubicBezTo>
                  <a:pt x="3559577" y="128703"/>
                  <a:pt x="3570981" y="124431"/>
                  <a:pt x="3579779" y="116732"/>
                </a:cubicBezTo>
                <a:cubicBezTo>
                  <a:pt x="3613262" y="87434"/>
                  <a:pt x="3641655" y="44226"/>
                  <a:pt x="3686783" y="29183"/>
                </a:cubicBezTo>
                <a:cubicBezTo>
                  <a:pt x="3757832" y="5499"/>
                  <a:pt x="3725253" y="14701"/>
                  <a:pt x="3784060" y="0"/>
                </a:cubicBezTo>
                <a:cubicBezTo>
                  <a:pt x="3845668" y="3242"/>
                  <a:pt x="3907405" y="4604"/>
                  <a:pt x="3968885" y="9727"/>
                </a:cubicBezTo>
                <a:cubicBezTo>
                  <a:pt x="3985362" y="11100"/>
                  <a:pt x="4002326" y="12942"/>
                  <a:pt x="4017523" y="19455"/>
                </a:cubicBezTo>
                <a:cubicBezTo>
                  <a:pt x="4025953" y="23068"/>
                  <a:pt x="4028549" y="35297"/>
                  <a:pt x="4036979" y="38910"/>
                </a:cubicBezTo>
                <a:cubicBezTo>
                  <a:pt x="4052176" y="45423"/>
                  <a:pt x="4069404" y="45395"/>
                  <a:pt x="4085617" y="48638"/>
                </a:cubicBezTo>
                <a:cubicBezTo>
                  <a:pt x="4105072" y="61608"/>
                  <a:pt x="4121800" y="80155"/>
                  <a:pt x="4143983" y="87549"/>
                </a:cubicBezTo>
                <a:cubicBezTo>
                  <a:pt x="4174177" y="97613"/>
                  <a:pt x="4182022" y="98699"/>
                  <a:pt x="4212077" y="116732"/>
                </a:cubicBezTo>
                <a:cubicBezTo>
                  <a:pt x="4232127" y="128762"/>
                  <a:pt x="4248261" y="148248"/>
                  <a:pt x="4270443" y="155642"/>
                </a:cubicBezTo>
                <a:lnTo>
                  <a:pt x="4328808" y="175098"/>
                </a:lnTo>
                <a:cubicBezTo>
                  <a:pt x="4338536" y="178341"/>
                  <a:pt x="4348043" y="182338"/>
                  <a:pt x="4357991" y="184825"/>
                </a:cubicBezTo>
                <a:lnTo>
                  <a:pt x="4396902" y="194553"/>
                </a:lnTo>
                <a:cubicBezTo>
                  <a:pt x="4416357" y="191310"/>
                  <a:pt x="4436556" y="191062"/>
                  <a:pt x="4455268" y="184825"/>
                </a:cubicBezTo>
                <a:cubicBezTo>
                  <a:pt x="4519029" y="163571"/>
                  <a:pt x="4463918" y="165370"/>
                  <a:pt x="4494179" y="16537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68A3CF5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001000" y="5382510"/>
            <a:ext cx="256290" cy="256290"/>
          </a:xfrm>
          <a:prstGeom prst="rect">
            <a:avLst/>
          </a:prstGeom>
          <a:solidFill>
            <a:schemeClr val="tx2">
              <a:lumMod val="60000"/>
              <a:lumOff val="40000"/>
            </a:schemeClr>
          </a:solidFill>
        </p:spPr>
      </p:pic>
    </p:spTree>
    <p:extLst>
      <p:ext uri="{BB962C8B-B14F-4D97-AF65-F5344CB8AC3E}">
        <p14:creationId xmlns:p14="http://schemas.microsoft.com/office/powerpoint/2010/main" val="14632649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7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2034" y="41329"/>
            <a:ext cx="8229600" cy="873071"/>
          </a:xfrm>
          <a:prstGeom prst="rect">
            <a:avLst/>
          </a:prstGeom>
          <a:solidFill>
            <a:schemeClr val="bg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Example – Complicated trajectory</a:t>
            </a:r>
            <a:endParaRPr lang="en-US" sz="3600" dirty="0"/>
          </a:p>
        </p:txBody>
      </p:sp>
      <p:sp>
        <p:nvSpPr>
          <p:cNvPr id="13" name="Content Placeholder 2"/>
          <p:cNvSpPr txBox="1">
            <a:spLocks/>
          </p:cNvSpPr>
          <p:nvPr/>
        </p:nvSpPr>
        <p:spPr>
          <a:xfrm>
            <a:off x="457200" y="3381103"/>
            <a:ext cx="8310966" cy="28672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endParaRPr lang="en-US" sz="1600" dirty="0" smtClean="0">
              <a:solidFill>
                <a:schemeClr val="accent1">
                  <a:lumMod val="75000"/>
                </a:schemeClr>
              </a:solidFill>
            </a:endParaRPr>
          </a:p>
        </p:txBody>
      </p:sp>
      <p:sp>
        <p:nvSpPr>
          <p:cNvPr id="5" name="Content Placeholder 2"/>
          <p:cNvSpPr txBox="1">
            <a:spLocks/>
          </p:cNvSpPr>
          <p:nvPr/>
        </p:nvSpPr>
        <p:spPr>
          <a:xfrm>
            <a:off x="481149" y="3169920"/>
            <a:ext cx="8310966" cy="368808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pPr>
            <a:r>
              <a:rPr lang="en-US" sz="2000" b="1" dirty="0" smtClean="0"/>
              <a:t>B and D are in conflict, A and B cooperate while C and D cooperate</a:t>
            </a:r>
          </a:p>
          <a:p>
            <a:pPr lvl="1">
              <a:spcBef>
                <a:spcPts val="1200"/>
              </a:spcBef>
            </a:pPr>
            <a:r>
              <a:rPr lang="en-US" sz="1600" b="1" dirty="0" smtClean="0"/>
              <a:t>A joins the conflict with D leading to a variety of choices by D (limited by ways and means):</a:t>
            </a:r>
          </a:p>
          <a:p>
            <a:pPr lvl="2">
              <a:spcBef>
                <a:spcPts val="600"/>
              </a:spcBef>
            </a:pPr>
            <a:r>
              <a:rPr lang="en-US" sz="1200" b="1" dirty="0" smtClean="0"/>
              <a:t>End the conflict, </a:t>
            </a:r>
          </a:p>
          <a:p>
            <a:pPr lvl="2">
              <a:spcBef>
                <a:spcPts val="600"/>
              </a:spcBef>
            </a:pPr>
            <a:r>
              <a:rPr lang="en-US" sz="1200" b="1" dirty="0" smtClean="0"/>
              <a:t>Ignore A and focus on B, </a:t>
            </a:r>
          </a:p>
          <a:p>
            <a:pPr lvl="2">
              <a:spcBef>
                <a:spcPts val="600"/>
              </a:spcBef>
            </a:pPr>
            <a:r>
              <a:rPr lang="en-US" sz="1200" b="1" dirty="0" smtClean="0"/>
              <a:t>Stall with B and </a:t>
            </a:r>
            <a:r>
              <a:rPr lang="en-US" sz="1200" b="1" dirty="0"/>
              <a:t>a</a:t>
            </a:r>
            <a:r>
              <a:rPr lang="en-US" sz="1200" b="1" dirty="0" smtClean="0"/>
              <a:t>ttack A directly, </a:t>
            </a:r>
          </a:p>
          <a:p>
            <a:pPr lvl="2">
              <a:spcBef>
                <a:spcPts val="600"/>
              </a:spcBef>
            </a:pPr>
            <a:r>
              <a:rPr lang="en-US" sz="1200" b="1" dirty="0" smtClean="0"/>
              <a:t>Convince C to enter the conflict against B directly,</a:t>
            </a:r>
          </a:p>
          <a:p>
            <a:pPr lvl="2">
              <a:spcBef>
                <a:spcPts val="600"/>
              </a:spcBef>
            </a:pPr>
            <a:r>
              <a:rPr lang="en-US" sz="1200" b="1" dirty="0" smtClean="0"/>
              <a:t>Convince B to attack B or A indirectly, </a:t>
            </a:r>
          </a:p>
          <a:p>
            <a:pPr lvl="2">
              <a:spcBef>
                <a:spcPts val="600"/>
              </a:spcBef>
            </a:pPr>
            <a:r>
              <a:rPr lang="en-US" sz="1200" b="1" dirty="0" smtClean="0"/>
              <a:t>Undermine the cooperation between A and B,</a:t>
            </a:r>
          </a:p>
          <a:p>
            <a:pPr lvl="2">
              <a:spcBef>
                <a:spcPts val="600"/>
              </a:spcBef>
            </a:pPr>
            <a:r>
              <a:rPr lang="en-US" sz="1200" b="1" dirty="0" smtClean="0"/>
              <a:t>End overt conflict and continue to indirectly attack B</a:t>
            </a:r>
          </a:p>
          <a:p>
            <a:pPr lvl="1">
              <a:spcBef>
                <a:spcPts val="600"/>
              </a:spcBef>
            </a:pPr>
            <a:r>
              <a:rPr lang="en-US" sz="1600" b="1" dirty="0" smtClean="0"/>
              <a:t>In the diagram, D convinces C to indirectly attack A, while A enables B to indirectly attack C.</a:t>
            </a:r>
          </a:p>
          <a:p>
            <a:pPr lvl="2">
              <a:spcBef>
                <a:spcPts val="600"/>
              </a:spcBef>
            </a:pPr>
            <a:r>
              <a:rPr lang="en-US" sz="1200" b="1" dirty="0" smtClean="0"/>
              <a:t>What are the shapes the “story arc” can take from there to the next “plot twist”?</a:t>
            </a:r>
          </a:p>
          <a:p>
            <a:pPr lvl="2">
              <a:spcBef>
                <a:spcPts val="600"/>
              </a:spcBef>
            </a:pPr>
            <a:r>
              <a:rPr lang="en-US" sz="1200" b="1" dirty="0" smtClean="0"/>
              <a:t>When you play the game several times, to you tend to get the same ones?</a:t>
            </a:r>
          </a:p>
          <a:p>
            <a:pPr lvl="2">
              <a:spcBef>
                <a:spcPts val="600"/>
              </a:spcBef>
            </a:pPr>
            <a:r>
              <a:rPr lang="en-US" sz="1200" b="1" dirty="0" smtClean="0"/>
              <a:t>Is that an artifact of the game design?</a:t>
            </a:r>
            <a:endParaRPr lang="en-US" sz="2000" b="1" dirty="0" smtClean="0"/>
          </a:p>
          <a:p>
            <a:pPr marL="342900" lvl="1" indent="-342900">
              <a:spcBef>
                <a:spcPts val="1200"/>
              </a:spcBef>
              <a:buFont typeface="Arial" panose="020B0604020202020204" pitchFamily="34" charset="0"/>
              <a:buChar char="•"/>
            </a:pPr>
            <a:r>
              <a:rPr lang="en-US" sz="2000" b="1" dirty="0" smtClean="0"/>
              <a:t>The details of what the actors are doing continues to be vital, but examining the “propensities” of the story arc provides context for a higher level analysis of the course of additional iterations, or at least an idea of the “paths not taken”.</a:t>
            </a:r>
          </a:p>
          <a:p>
            <a:pPr marL="0" indent="0">
              <a:spcBef>
                <a:spcPts val="1200"/>
              </a:spcBef>
              <a:buNone/>
            </a:pPr>
            <a:endParaRPr lang="en-US" sz="400" b="1" dirty="0" smtClean="0"/>
          </a:p>
          <a:p>
            <a:pPr lvl="1">
              <a:spcBef>
                <a:spcPts val="1200"/>
              </a:spcBef>
            </a:pPr>
            <a:endParaRPr lang="en-US" sz="1600" b="1" dirty="0" smtClean="0"/>
          </a:p>
          <a:p>
            <a:pPr lvl="1">
              <a:spcBef>
                <a:spcPts val="1200"/>
              </a:spcBef>
            </a:pPr>
            <a:endParaRPr lang="en-US" sz="1600" b="1" dirty="0" smtClean="0"/>
          </a:p>
          <a:p>
            <a:pPr>
              <a:spcBef>
                <a:spcPts val="1200"/>
              </a:spcBef>
            </a:pPr>
            <a:endParaRPr lang="en-US" sz="1600" b="1" dirty="0" smtClean="0"/>
          </a:p>
        </p:txBody>
      </p:sp>
      <p:cxnSp>
        <p:nvCxnSpPr>
          <p:cNvPr id="6" name="Straight Connector 5"/>
          <p:cNvCxnSpPr/>
          <p:nvPr/>
        </p:nvCxnSpPr>
        <p:spPr>
          <a:xfrm>
            <a:off x="3124200" y="1066800"/>
            <a:ext cx="0" cy="184807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072554" y="2914874"/>
            <a:ext cx="457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351751" y="914400"/>
            <a:ext cx="752129" cy="369332"/>
          </a:xfrm>
          <a:prstGeom prst="rect">
            <a:avLst/>
          </a:prstGeom>
          <a:noFill/>
        </p:spPr>
        <p:txBody>
          <a:bodyPr wrap="none" rtlCol="0">
            <a:spAutoFit/>
          </a:bodyPr>
          <a:lstStyle/>
          <a:p>
            <a:r>
              <a:rPr lang="en-US" dirty="0" smtClean="0"/>
              <a:t>Chaos</a:t>
            </a:r>
            <a:endParaRPr lang="en-US" dirty="0"/>
          </a:p>
        </p:txBody>
      </p:sp>
      <p:sp>
        <p:nvSpPr>
          <p:cNvPr id="16" name="TextBox 15"/>
          <p:cNvSpPr txBox="1"/>
          <p:nvPr/>
        </p:nvSpPr>
        <p:spPr>
          <a:xfrm>
            <a:off x="2438399" y="2697942"/>
            <a:ext cx="731354" cy="369332"/>
          </a:xfrm>
          <a:prstGeom prst="rect">
            <a:avLst/>
          </a:prstGeom>
          <a:noFill/>
        </p:spPr>
        <p:txBody>
          <a:bodyPr wrap="none" rtlCol="0">
            <a:spAutoFit/>
          </a:bodyPr>
          <a:lstStyle/>
          <a:p>
            <a:r>
              <a:rPr lang="en-US" dirty="0" smtClean="0"/>
              <a:t>Order</a:t>
            </a:r>
            <a:endParaRPr lang="en-US" dirty="0"/>
          </a:p>
        </p:txBody>
      </p:sp>
      <p:sp>
        <p:nvSpPr>
          <p:cNvPr id="17" name="TextBox 16"/>
          <p:cNvSpPr txBox="1"/>
          <p:nvPr/>
        </p:nvSpPr>
        <p:spPr>
          <a:xfrm>
            <a:off x="4859988" y="2915806"/>
            <a:ext cx="649537" cy="369332"/>
          </a:xfrm>
          <a:prstGeom prst="rect">
            <a:avLst/>
          </a:prstGeom>
          <a:noFill/>
        </p:spPr>
        <p:txBody>
          <a:bodyPr wrap="none" rtlCol="0">
            <a:spAutoFit/>
          </a:bodyPr>
          <a:lstStyle/>
          <a:p>
            <a:r>
              <a:rPr lang="en-US" dirty="0" smtClean="0"/>
              <a:t>Time</a:t>
            </a:r>
            <a:endParaRPr lang="en-US" dirty="0"/>
          </a:p>
        </p:txBody>
      </p:sp>
      <p:pic>
        <p:nvPicPr>
          <p:cNvPr id="27" name="Picture 26"/>
          <p:cNvPicPr>
            <a:picLocks noChangeAspect="1"/>
          </p:cNvPicPr>
          <p:nvPr/>
        </p:nvPicPr>
        <p:blipFill>
          <a:blip r:embed="rId2"/>
          <a:stretch>
            <a:fillRect/>
          </a:stretch>
        </p:blipFill>
        <p:spPr>
          <a:xfrm>
            <a:off x="313741" y="761596"/>
            <a:ext cx="2240447" cy="2241550"/>
          </a:xfrm>
          <a:prstGeom prst="rect">
            <a:avLst/>
          </a:prstGeom>
        </p:spPr>
      </p:pic>
      <p:sp>
        <p:nvSpPr>
          <p:cNvPr id="31" name="Freeform 30"/>
          <p:cNvSpPr/>
          <p:nvPr/>
        </p:nvSpPr>
        <p:spPr>
          <a:xfrm>
            <a:off x="3257006" y="2063931"/>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391988" y="2000327"/>
            <a:ext cx="1045043" cy="696686"/>
          </a:xfrm>
          <a:custGeom>
            <a:avLst/>
            <a:gdLst>
              <a:gd name="connsiteX0" fmla="*/ 0 w 1045043"/>
              <a:gd name="connsiteY0" fmla="*/ 696686 h 696686"/>
              <a:gd name="connsiteX1" fmla="*/ 69668 w 1045043"/>
              <a:gd name="connsiteY1" fmla="*/ 661852 h 696686"/>
              <a:gd name="connsiteX2" fmla="*/ 87085 w 1045043"/>
              <a:gd name="connsiteY2" fmla="*/ 609600 h 696686"/>
              <a:gd name="connsiteX3" fmla="*/ 104503 w 1045043"/>
              <a:gd name="connsiteY3" fmla="*/ 583475 h 696686"/>
              <a:gd name="connsiteX4" fmla="*/ 139337 w 1045043"/>
              <a:gd name="connsiteY4" fmla="*/ 496389 h 696686"/>
              <a:gd name="connsiteX5" fmla="*/ 156754 w 1045043"/>
              <a:gd name="connsiteY5" fmla="*/ 470263 h 696686"/>
              <a:gd name="connsiteX6" fmla="*/ 182880 w 1045043"/>
              <a:gd name="connsiteY6" fmla="*/ 452846 h 696686"/>
              <a:gd name="connsiteX7" fmla="*/ 243840 w 1045043"/>
              <a:gd name="connsiteY7" fmla="*/ 470263 h 696686"/>
              <a:gd name="connsiteX8" fmla="*/ 278674 w 1045043"/>
              <a:gd name="connsiteY8" fmla="*/ 478972 h 696686"/>
              <a:gd name="connsiteX9" fmla="*/ 339634 w 1045043"/>
              <a:gd name="connsiteY9" fmla="*/ 496389 h 696686"/>
              <a:gd name="connsiteX10" fmla="*/ 365760 w 1045043"/>
              <a:gd name="connsiteY10" fmla="*/ 513806 h 696686"/>
              <a:gd name="connsiteX11" fmla="*/ 470263 w 1045043"/>
              <a:gd name="connsiteY11" fmla="*/ 487680 h 696686"/>
              <a:gd name="connsiteX12" fmla="*/ 505097 w 1045043"/>
              <a:gd name="connsiteY12" fmla="*/ 435429 h 696686"/>
              <a:gd name="connsiteX13" fmla="*/ 531223 w 1045043"/>
              <a:gd name="connsiteY13" fmla="*/ 391886 h 696686"/>
              <a:gd name="connsiteX14" fmla="*/ 557348 w 1045043"/>
              <a:gd name="connsiteY14" fmla="*/ 313509 h 696686"/>
              <a:gd name="connsiteX15" fmla="*/ 566057 w 1045043"/>
              <a:gd name="connsiteY15" fmla="*/ 287383 h 696686"/>
              <a:gd name="connsiteX16" fmla="*/ 583474 w 1045043"/>
              <a:gd name="connsiteY16" fmla="*/ 261258 h 696686"/>
              <a:gd name="connsiteX17" fmla="*/ 618308 w 1045043"/>
              <a:gd name="connsiteY17" fmla="*/ 217715 h 696686"/>
              <a:gd name="connsiteX18" fmla="*/ 644434 w 1045043"/>
              <a:gd name="connsiteY18" fmla="*/ 226423 h 696686"/>
              <a:gd name="connsiteX19" fmla="*/ 661851 w 1045043"/>
              <a:gd name="connsiteY19" fmla="*/ 252549 h 696686"/>
              <a:gd name="connsiteX20" fmla="*/ 714103 w 1045043"/>
              <a:gd name="connsiteY20" fmla="*/ 269966 h 696686"/>
              <a:gd name="connsiteX21" fmla="*/ 740228 w 1045043"/>
              <a:gd name="connsiteY21" fmla="*/ 278675 h 696686"/>
              <a:gd name="connsiteX22" fmla="*/ 792480 w 1045043"/>
              <a:gd name="connsiteY22" fmla="*/ 296092 h 696686"/>
              <a:gd name="connsiteX23" fmla="*/ 818605 w 1045043"/>
              <a:gd name="connsiteY23" fmla="*/ 304800 h 696686"/>
              <a:gd name="connsiteX24" fmla="*/ 836023 w 1045043"/>
              <a:gd name="connsiteY24" fmla="*/ 287383 h 696686"/>
              <a:gd name="connsiteX25" fmla="*/ 870857 w 1045043"/>
              <a:gd name="connsiteY25" fmla="*/ 243840 h 696686"/>
              <a:gd name="connsiteX26" fmla="*/ 896983 w 1045043"/>
              <a:gd name="connsiteY26" fmla="*/ 191589 h 696686"/>
              <a:gd name="connsiteX27" fmla="*/ 905691 w 1045043"/>
              <a:gd name="connsiteY27" fmla="*/ 165463 h 696686"/>
              <a:gd name="connsiteX28" fmla="*/ 940525 w 1045043"/>
              <a:gd name="connsiteY28" fmla="*/ 121920 h 696686"/>
              <a:gd name="connsiteX29" fmla="*/ 949234 w 1045043"/>
              <a:gd name="connsiteY29" fmla="*/ 95795 h 696686"/>
              <a:gd name="connsiteX30" fmla="*/ 992777 w 1045043"/>
              <a:gd name="connsiteY30" fmla="*/ 43543 h 696686"/>
              <a:gd name="connsiteX31" fmla="*/ 1045028 w 1045043"/>
              <a:gd name="connsiteY31" fmla="*/ 0 h 69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45043" h="696686">
                <a:moveTo>
                  <a:pt x="0" y="696686"/>
                </a:moveTo>
                <a:cubicBezTo>
                  <a:pt x="7802" y="693565"/>
                  <a:pt x="60972" y="675766"/>
                  <a:pt x="69668" y="661852"/>
                </a:cubicBezTo>
                <a:cubicBezTo>
                  <a:pt x="79398" y="646283"/>
                  <a:pt x="76900" y="624876"/>
                  <a:pt x="87085" y="609600"/>
                </a:cubicBezTo>
                <a:lnTo>
                  <a:pt x="104503" y="583475"/>
                </a:lnTo>
                <a:cubicBezTo>
                  <a:pt x="118777" y="540652"/>
                  <a:pt x="118834" y="532269"/>
                  <a:pt x="139337" y="496389"/>
                </a:cubicBezTo>
                <a:cubicBezTo>
                  <a:pt x="144530" y="487302"/>
                  <a:pt x="149353" y="477664"/>
                  <a:pt x="156754" y="470263"/>
                </a:cubicBezTo>
                <a:cubicBezTo>
                  <a:pt x="164155" y="462862"/>
                  <a:pt x="174171" y="458652"/>
                  <a:pt x="182880" y="452846"/>
                </a:cubicBezTo>
                <a:cubicBezTo>
                  <a:pt x="291776" y="480072"/>
                  <a:pt x="156386" y="445276"/>
                  <a:pt x="243840" y="470263"/>
                </a:cubicBezTo>
                <a:cubicBezTo>
                  <a:pt x="255348" y="473551"/>
                  <a:pt x="267166" y="475684"/>
                  <a:pt x="278674" y="478972"/>
                </a:cubicBezTo>
                <a:cubicBezTo>
                  <a:pt x="366128" y="503959"/>
                  <a:pt x="230738" y="469163"/>
                  <a:pt x="339634" y="496389"/>
                </a:cubicBezTo>
                <a:cubicBezTo>
                  <a:pt x="348343" y="502195"/>
                  <a:pt x="355330" y="512937"/>
                  <a:pt x="365760" y="513806"/>
                </a:cubicBezTo>
                <a:cubicBezTo>
                  <a:pt x="431524" y="519287"/>
                  <a:pt x="431430" y="513570"/>
                  <a:pt x="470263" y="487680"/>
                </a:cubicBezTo>
                <a:cubicBezTo>
                  <a:pt x="490969" y="425560"/>
                  <a:pt x="461608" y="500664"/>
                  <a:pt x="505097" y="435429"/>
                </a:cubicBezTo>
                <a:cubicBezTo>
                  <a:pt x="550313" y="367604"/>
                  <a:pt x="476982" y="446124"/>
                  <a:pt x="531223" y="391886"/>
                </a:cubicBezTo>
                <a:lnTo>
                  <a:pt x="557348" y="313509"/>
                </a:lnTo>
                <a:cubicBezTo>
                  <a:pt x="560251" y="304800"/>
                  <a:pt x="560965" y="295021"/>
                  <a:pt x="566057" y="287383"/>
                </a:cubicBezTo>
                <a:cubicBezTo>
                  <a:pt x="571863" y="278675"/>
                  <a:pt x="576936" y="269431"/>
                  <a:pt x="583474" y="261258"/>
                </a:cubicBezTo>
                <a:cubicBezTo>
                  <a:pt x="633109" y="199214"/>
                  <a:pt x="564702" y="298123"/>
                  <a:pt x="618308" y="217715"/>
                </a:cubicBezTo>
                <a:cubicBezTo>
                  <a:pt x="627017" y="220618"/>
                  <a:pt x="637266" y="220689"/>
                  <a:pt x="644434" y="226423"/>
                </a:cubicBezTo>
                <a:cubicBezTo>
                  <a:pt x="652607" y="232961"/>
                  <a:pt x="652975" y="247002"/>
                  <a:pt x="661851" y="252549"/>
                </a:cubicBezTo>
                <a:cubicBezTo>
                  <a:pt x="677420" y="262279"/>
                  <a:pt x="696686" y="264160"/>
                  <a:pt x="714103" y="269966"/>
                </a:cubicBezTo>
                <a:lnTo>
                  <a:pt x="740228" y="278675"/>
                </a:lnTo>
                <a:lnTo>
                  <a:pt x="792480" y="296092"/>
                </a:lnTo>
                <a:lnTo>
                  <a:pt x="818605" y="304800"/>
                </a:lnTo>
                <a:cubicBezTo>
                  <a:pt x="824411" y="298994"/>
                  <a:pt x="830894" y="293794"/>
                  <a:pt x="836023" y="287383"/>
                </a:cubicBezTo>
                <a:cubicBezTo>
                  <a:pt x="879977" y="232442"/>
                  <a:pt x="828794" y="285905"/>
                  <a:pt x="870857" y="243840"/>
                </a:cubicBezTo>
                <a:cubicBezTo>
                  <a:pt x="892745" y="178172"/>
                  <a:pt x="863218" y="259119"/>
                  <a:pt x="896983" y="191589"/>
                </a:cubicBezTo>
                <a:cubicBezTo>
                  <a:pt x="901088" y="183378"/>
                  <a:pt x="901586" y="173674"/>
                  <a:pt x="905691" y="165463"/>
                </a:cubicBezTo>
                <a:cubicBezTo>
                  <a:pt x="916675" y="143494"/>
                  <a:pt x="924327" y="138119"/>
                  <a:pt x="940525" y="121920"/>
                </a:cubicBezTo>
                <a:cubicBezTo>
                  <a:pt x="943428" y="113212"/>
                  <a:pt x="945129" y="104005"/>
                  <a:pt x="949234" y="95795"/>
                </a:cubicBezTo>
                <a:cubicBezTo>
                  <a:pt x="958383" y="77497"/>
                  <a:pt x="977018" y="55800"/>
                  <a:pt x="992777" y="43543"/>
                </a:cubicBezTo>
                <a:cubicBezTo>
                  <a:pt x="1047443" y="1025"/>
                  <a:pt x="1045028" y="30484"/>
                  <a:pt x="104502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3291840" y="2464516"/>
            <a:ext cx="1254034" cy="391895"/>
          </a:xfrm>
          <a:custGeom>
            <a:avLst/>
            <a:gdLst>
              <a:gd name="connsiteX0" fmla="*/ 0 w 1254034"/>
              <a:gd name="connsiteY0" fmla="*/ 391895 h 391895"/>
              <a:gd name="connsiteX1" fmla="*/ 95794 w 1254034"/>
              <a:gd name="connsiteY1" fmla="*/ 374478 h 391895"/>
              <a:gd name="connsiteX2" fmla="*/ 148046 w 1254034"/>
              <a:gd name="connsiteY2" fmla="*/ 357061 h 391895"/>
              <a:gd name="connsiteX3" fmla="*/ 174171 w 1254034"/>
              <a:gd name="connsiteY3" fmla="*/ 348353 h 391895"/>
              <a:gd name="connsiteX4" fmla="*/ 217714 w 1254034"/>
              <a:gd name="connsiteY4" fmla="*/ 322227 h 391895"/>
              <a:gd name="connsiteX5" fmla="*/ 278674 w 1254034"/>
              <a:gd name="connsiteY5" fmla="*/ 287393 h 391895"/>
              <a:gd name="connsiteX6" fmla="*/ 505097 w 1254034"/>
              <a:gd name="connsiteY6" fmla="*/ 296101 h 391895"/>
              <a:gd name="connsiteX7" fmla="*/ 531223 w 1254034"/>
              <a:gd name="connsiteY7" fmla="*/ 304810 h 391895"/>
              <a:gd name="connsiteX8" fmla="*/ 574766 w 1254034"/>
              <a:gd name="connsiteY8" fmla="*/ 313518 h 391895"/>
              <a:gd name="connsiteX9" fmla="*/ 670560 w 1254034"/>
              <a:gd name="connsiteY9" fmla="*/ 304810 h 391895"/>
              <a:gd name="connsiteX10" fmla="*/ 722811 w 1254034"/>
              <a:gd name="connsiteY10" fmla="*/ 269975 h 391895"/>
              <a:gd name="connsiteX11" fmla="*/ 853440 w 1254034"/>
              <a:gd name="connsiteY11" fmla="*/ 182890 h 391895"/>
              <a:gd name="connsiteX12" fmla="*/ 879566 w 1254034"/>
              <a:gd name="connsiteY12" fmla="*/ 165473 h 391895"/>
              <a:gd name="connsiteX13" fmla="*/ 896983 w 1254034"/>
              <a:gd name="connsiteY13" fmla="*/ 148055 h 391895"/>
              <a:gd name="connsiteX14" fmla="*/ 1079863 w 1254034"/>
              <a:gd name="connsiteY14" fmla="*/ 121930 h 391895"/>
              <a:gd name="connsiteX15" fmla="*/ 1132114 w 1254034"/>
              <a:gd name="connsiteY15" fmla="*/ 87095 h 391895"/>
              <a:gd name="connsiteX16" fmla="*/ 1166949 w 1254034"/>
              <a:gd name="connsiteY16" fmla="*/ 43553 h 391895"/>
              <a:gd name="connsiteX17" fmla="*/ 1193074 w 1254034"/>
              <a:gd name="connsiteY17" fmla="*/ 34844 h 391895"/>
              <a:gd name="connsiteX18" fmla="*/ 1254034 w 1254034"/>
              <a:gd name="connsiteY18" fmla="*/ 10 h 39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54034" h="391895">
                <a:moveTo>
                  <a:pt x="0" y="391895"/>
                </a:moveTo>
                <a:cubicBezTo>
                  <a:pt x="42943" y="385761"/>
                  <a:pt x="58461" y="385678"/>
                  <a:pt x="95794" y="374478"/>
                </a:cubicBezTo>
                <a:cubicBezTo>
                  <a:pt x="113379" y="369202"/>
                  <a:pt x="130629" y="362867"/>
                  <a:pt x="148046" y="357061"/>
                </a:cubicBezTo>
                <a:lnTo>
                  <a:pt x="174171" y="348353"/>
                </a:lnTo>
                <a:cubicBezTo>
                  <a:pt x="228418" y="294106"/>
                  <a:pt x="149884" y="367447"/>
                  <a:pt x="217714" y="322227"/>
                </a:cubicBezTo>
                <a:cubicBezTo>
                  <a:pt x="279973" y="280721"/>
                  <a:pt x="205002" y="305810"/>
                  <a:pt x="278674" y="287393"/>
                </a:cubicBezTo>
                <a:cubicBezTo>
                  <a:pt x="354148" y="290296"/>
                  <a:pt x="429746" y="290904"/>
                  <a:pt x="505097" y="296101"/>
                </a:cubicBezTo>
                <a:cubicBezTo>
                  <a:pt x="514255" y="296733"/>
                  <a:pt x="522317" y="302584"/>
                  <a:pt x="531223" y="304810"/>
                </a:cubicBezTo>
                <a:cubicBezTo>
                  <a:pt x="545583" y="308400"/>
                  <a:pt x="560252" y="310615"/>
                  <a:pt x="574766" y="313518"/>
                </a:cubicBezTo>
                <a:cubicBezTo>
                  <a:pt x="606697" y="310615"/>
                  <a:pt x="639800" y="313857"/>
                  <a:pt x="670560" y="304810"/>
                </a:cubicBezTo>
                <a:cubicBezTo>
                  <a:pt x="690642" y="298903"/>
                  <a:pt x="705394" y="281587"/>
                  <a:pt x="722811" y="269975"/>
                </a:cubicBezTo>
                <a:lnTo>
                  <a:pt x="853440" y="182890"/>
                </a:lnTo>
                <a:cubicBezTo>
                  <a:pt x="862149" y="177084"/>
                  <a:pt x="872165" y="172874"/>
                  <a:pt x="879566" y="165473"/>
                </a:cubicBezTo>
                <a:cubicBezTo>
                  <a:pt x="885372" y="159667"/>
                  <a:pt x="889639" y="151727"/>
                  <a:pt x="896983" y="148055"/>
                </a:cubicBezTo>
                <a:cubicBezTo>
                  <a:pt x="954613" y="119239"/>
                  <a:pt x="1016538" y="126151"/>
                  <a:pt x="1079863" y="121930"/>
                </a:cubicBezTo>
                <a:cubicBezTo>
                  <a:pt x="1108026" y="107848"/>
                  <a:pt x="1114381" y="109261"/>
                  <a:pt x="1132114" y="87095"/>
                </a:cubicBezTo>
                <a:cubicBezTo>
                  <a:pt x="1143069" y="73401"/>
                  <a:pt x="1150772" y="53259"/>
                  <a:pt x="1166949" y="43553"/>
                </a:cubicBezTo>
                <a:cubicBezTo>
                  <a:pt x="1174820" y="38830"/>
                  <a:pt x="1185050" y="39302"/>
                  <a:pt x="1193074" y="34844"/>
                </a:cubicBezTo>
                <a:cubicBezTo>
                  <a:pt x="1258673" y="-1600"/>
                  <a:pt x="1222877" y="10"/>
                  <a:pt x="1254034" y="1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559627" y="2436825"/>
            <a:ext cx="912238" cy="391895"/>
          </a:xfrm>
          <a:custGeom>
            <a:avLst/>
            <a:gdLst>
              <a:gd name="connsiteX0" fmla="*/ 0 w 1254034"/>
              <a:gd name="connsiteY0" fmla="*/ 391895 h 391895"/>
              <a:gd name="connsiteX1" fmla="*/ 95794 w 1254034"/>
              <a:gd name="connsiteY1" fmla="*/ 374478 h 391895"/>
              <a:gd name="connsiteX2" fmla="*/ 148046 w 1254034"/>
              <a:gd name="connsiteY2" fmla="*/ 357061 h 391895"/>
              <a:gd name="connsiteX3" fmla="*/ 174171 w 1254034"/>
              <a:gd name="connsiteY3" fmla="*/ 348353 h 391895"/>
              <a:gd name="connsiteX4" fmla="*/ 217714 w 1254034"/>
              <a:gd name="connsiteY4" fmla="*/ 322227 h 391895"/>
              <a:gd name="connsiteX5" fmla="*/ 278674 w 1254034"/>
              <a:gd name="connsiteY5" fmla="*/ 287393 h 391895"/>
              <a:gd name="connsiteX6" fmla="*/ 505097 w 1254034"/>
              <a:gd name="connsiteY6" fmla="*/ 296101 h 391895"/>
              <a:gd name="connsiteX7" fmla="*/ 531223 w 1254034"/>
              <a:gd name="connsiteY7" fmla="*/ 304810 h 391895"/>
              <a:gd name="connsiteX8" fmla="*/ 574766 w 1254034"/>
              <a:gd name="connsiteY8" fmla="*/ 313518 h 391895"/>
              <a:gd name="connsiteX9" fmla="*/ 670560 w 1254034"/>
              <a:gd name="connsiteY9" fmla="*/ 304810 h 391895"/>
              <a:gd name="connsiteX10" fmla="*/ 722811 w 1254034"/>
              <a:gd name="connsiteY10" fmla="*/ 269975 h 391895"/>
              <a:gd name="connsiteX11" fmla="*/ 853440 w 1254034"/>
              <a:gd name="connsiteY11" fmla="*/ 182890 h 391895"/>
              <a:gd name="connsiteX12" fmla="*/ 879566 w 1254034"/>
              <a:gd name="connsiteY12" fmla="*/ 165473 h 391895"/>
              <a:gd name="connsiteX13" fmla="*/ 896983 w 1254034"/>
              <a:gd name="connsiteY13" fmla="*/ 148055 h 391895"/>
              <a:gd name="connsiteX14" fmla="*/ 1079863 w 1254034"/>
              <a:gd name="connsiteY14" fmla="*/ 121930 h 391895"/>
              <a:gd name="connsiteX15" fmla="*/ 1132114 w 1254034"/>
              <a:gd name="connsiteY15" fmla="*/ 87095 h 391895"/>
              <a:gd name="connsiteX16" fmla="*/ 1166949 w 1254034"/>
              <a:gd name="connsiteY16" fmla="*/ 43553 h 391895"/>
              <a:gd name="connsiteX17" fmla="*/ 1193074 w 1254034"/>
              <a:gd name="connsiteY17" fmla="*/ 34844 h 391895"/>
              <a:gd name="connsiteX18" fmla="*/ 1254034 w 1254034"/>
              <a:gd name="connsiteY18" fmla="*/ 10 h 39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54034" h="391895">
                <a:moveTo>
                  <a:pt x="0" y="391895"/>
                </a:moveTo>
                <a:cubicBezTo>
                  <a:pt x="42943" y="385761"/>
                  <a:pt x="58461" y="385678"/>
                  <a:pt x="95794" y="374478"/>
                </a:cubicBezTo>
                <a:cubicBezTo>
                  <a:pt x="113379" y="369202"/>
                  <a:pt x="130629" y="362867"/>
                  <a:pt x="148046" y="357061"/>
                </a:cubicBezTo>
                <a:lnTo>
                  <a:pt x="174171" y="348353"/>
                </a:lnTo>
                <a:cubicBezTo>
                  <a:pt x="228418" y="294106"/>
                  <a:pt x="149884" y="367447"/>
                  <a:pt x="217714" y="322227"/>
                </a:cubicBezTo>
                <a:cubicBezTo>
                  <a:pt x="279973" y="280721"/>
                  <a:pt x="205002" y="305810"/>
                  <a:pt x="278674" y="287393"/>
                </a:cubicBezTo>
                <a:cubicBezTo>
                  <a:pt x="354148" y="290296"/>
                  <a:pt x="429746" y="290904"/>
                  <a:pt x="505097" y="296101"/>
                </a:cubicBezTo>
                <a:cubicBezTo>
                  <a:pt x="514255" y="296733"/>
                  <a:pt x="522317" y="302584"/>
                  <a:pt x="531223" y="304810"/>
                </a:cubicBezTo>
                <a:cubicBezTo>
                  <a:pt x="545583" y="308400"/>
                  <a:pt x="560252" y="310615"/>
                  <a:pt x="574766" y="313518"/>
                </a:cubicBezTo>
                <a:cubicBezTo>
                  <a:pt x="606697" y="310615"/>
                  <a:pt x="639800" y="313857"/>
                  <a:pt x="670560" y="304810"/>
                </a:cubicBezTo>
                <a:cubicBezTo>
                  <a:pt x="690642" y="298903"/>
                  <a:pt x="705394" y="281587"/>
                  <a:pt x="722811" y="269975"/>
                </a:cubicBezTo>
                <a:lnTo>
                  <a:pt x="853440" y="182890"/>
                </a:lnTo>
                <a:cubicBezTo>
                  <a:pt x="862149" y="177084"/>
                  <a:pt x="872165" y="172874"/>
                  <a:pt x="879566" y="165473"/>
                </a:cubicBezTo>
                <a:cubicBezTo>
                  <a:pt x="885372" y="159667"/>
                  <a:pt x="889639" y="151727"/>
                  <a:pt x="896983" y="148055"/>
                </a:cubicBezTo>
                <a:cubicBezTo>
                  <a:pt x="954613" y="119239"/>
                  <a:pt x="1016538" y="126151"/>
                  <a:pt x="1079863" y="121930"/>
                </a:cubicBezTo>
                <a:cubicBezTo>
                  <a:pt x="1108026" y="107848"/>
                  <a:pt x="1114381" y="109261"/>
                  <a:pt x="1132114" y="87095"/>
                </a:cubicBezTo>
                <a:cubicBezTo>
                  <a:pt x="1143069" y="73401"/>
                  <a:pt x="1150772" y="53259"/>
                  <a:pt x="1166949" y="43553"/>
                </a:cubicBezTo>
                <a:cubicBezTo>
                  <a:pt x="1174820" y="38830"/>
                  <a:pt x="1185050" y="39302"/>
                  <a:pt x="1193074" y="34844"/>
                </a:cubicBezTo>
                <a:cubicBezTo>
                  <a:pt x="1258673" y="-1600"/>
                  <a:pt x="1222877" y="10"/>
                  <a:pt x="1254034" y="1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4537166" y="1818517"/>
            <a:ext cx="151544" cy="646009"/>
          </a:xfrm>
          <a:custGeom>
            <a:avLst/>
            <a:gdLst>
              <a:gd name="connsiteX0" fmla="*/ 8708 w 79018"/>
              <a:gd name="connsiteY0" fmla="*/ 470263 h 470263"/>
              <a:gd name="connsiteX1" fmla="*/ 0 w 79018"/>
              <a:gd name="connsiteY1" fmla="*/ 426720 h 470263"/>
              <a:gd name="connsiteX2" fmla="*/ 17417 w 79018"/>
              <a:gd name="connsiteY2" fmla="*/ 296091 h 470263"/>
              <a:gd name="connsiteX3" fmla="*/ 34834 w 79018"/>
              <a:gd name="connsiteY3" fmla="*/ 191588 h 470263"/>
              <a:gd name="connsiteX4" fmla="*/ 60960 w 79018"/>
              <a:gd name="connsiteY4" fmla="*/ 113211 h 470263"/>
              <a:gd name="connsiteX5" fmla="*/ 78377 w 79018"/>
              <a:gd name="connsiteY5" fmla="*/ 43543 h 470263"/>
              <a:gd name="connsiteX6" fmla="*/ 78377 w 79018"/>
              <a:gd name="connsiteY6" fmla="*/ 0 h 47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8" h="470263">
                <a:moveTo>
                  <a:pt x="8708" y="470263"/>
                </a:moveTo>
                <a:cubicBezTo>
                  <a:pt x="5805" y="455749"/>
                  <a:pt x="0" y="441522"/>
                  <a:pt x="0" y="426720"/>
                </a:cubicBezTo>
                <a:cubicBezTo>
                  <a:pt x="0" y="312341"/>
                  <a:pt x="4587" y="364520"/>
                  <a:pt x="17417" y="296091"/>
                </a:cubicBezTo>
                <a:cubicBezTo>
                  <a:pt x="23925" y="261381"/>
                  <a:pt x="23666" y="225091"/>
                  <a:pt x="34834" y="191588"/>
                </a:cubicBezTo>
                <a:lnTo>
                  <a:pt x="60960" y="113211"/>
                </a:lnTo>
                <a:cubicBezTo>
                  <a:pt x="69693" y="87012"/>
                  <a:pt x="75375" y="73563"/>
                  <a:pt x="78377" y="43543"/>
                </a:cubicBezTo>
                <a:cubicBezTo>
                  <a:pt x="79821" y="29101"/>
                  <a:pt x="78377" y="14514"/>
                  <a:pt x="78377"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4458789" y="1680754"/>
            <a:ext cx="191588" cy="339635"/>
          </a:xfrm>
          <a:custGeom>
            <a:avLst/>
            <a:gdLst>
              <a:gd name="connsiteX0" fmla="*/ 0 w 191588"/>
              <a:gd name="connsiteY0" fmla="*/ 339635 h 339635"/>
              <a:gd name="connsiteX1" fmla="*/ 34834 w 191588"/>
              <a:gd name="connsiteY1" fmla="*/ 296092 h 339635"/>
              <a:gd name="connsiteX2" fmla="*/ 60960 w 191588"/>
              <a:gd name="connsiteY2" fmla="*/ 278675 h 339635"/>
              <a:gd name="connsiteX3" fmla="*/ 69668 w 191588"/>
              <a:gd name="connsiteY3" fmla="*/ 252549 h 339635"/>
              <a:gd name="connsiteX4" fmla="*/ 87085 w 191588"/>
              <a:gd name="connsiteY4" fmla="*/ 226423 h 339635"/>
              <a:gd name="connsiteX5" fmla="*/ 121920 w 191588"/>
              <a:gd name="connsiteY5" fmla="*/ 156755 h 339635"/>
              <a:gd name="connsiteX6" fmla="*/ 165462 w 191588"/>
              <a:gd name="connsiteY6" fmla="*/ 87086 h 339635"/>
              <a:gd name="connsiteX7" fmla="*/ 182880 w 191588"/>
              <a:gd name="connsiteY7" fmla="*/ 26126 h 339635"/>
              <a:gd name="connsiteX8" fmla="*/ 191588 w 191588"/>
              <a:gd name="connsiteY8" fmla="*/ 0 h 33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588" h="339635">
                <a:moveTo>
                  <a:pt x="0" y="339635"/>
                </a:moveTo>
                <a:cubicBezTo>
                  <a:pt x="11611" y="325121"/>
                  <a:pt x="21691" y="309235"/>
                  <a:pt x="34834" y="296092"/>
                </a:cubicBezTo>
                <a:cubicBezTo>
                  <a:pt x="42235" y="288691"/>
                  <a:pt x="54422" y="286848"/>
                  <a:pt x="60960" y="278675"/>
                </a:cubicBezTo>
                <a:cubicBezTo>
                  <a:pt x="66694" y="271507"/>
                  <a:pt x="65563" y="260760"/>
                  <a:pt x="69668" y="252549"/>
                </a:cubicBezTo>
                <a:cubicBezTo>
                  <a:pt x="74349" y="243187"/>
                  <a:pt x="82834" y="235987"/>
                  <a:pt x="87085" y="226423"/>
                </a:cubicBezTo>
                <a:cubicBezTo>
                  <a:pt x="119106" y="154376"/>
                  <a:pt x="86150" y="192523"/>
                  <a:pt x="121920" y="156755"/>
                </a:cubicBezTo>
                <a:cubicBezTo>
                  <a:pt x="142647" y="94574"/>
                  <a:pt x="124061" y="114687"/>
                  <a:pt x="165462" y="87086"/>
                </a:cubicBezTo>
                <a:cubicBezTo>
                  <a:pt x="186337" y="24465"/>
                  <a:pt x="161018" y="102645"/>
                  <a:pt x="182880" y="26126"/>
                </a:cubicBezTo>
                <a:cubicBezTo>
                  <a:pt x="185402" y="17300"/>
                  <a:pt x="191588" y="0"/>
                  <a:pt x="191588" y="0"/>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4319451" y="1767840"/>
            <a:ext cx="365760" cy="304800"/>
          </a:xfrm>
          <a:custGeom>
            <a:avLst/>
            <a:gdLst>
              <a:gd name="connsiteX0" fmla="*/ 0 w 365760"/>
              <a:gd name="connsiteY0" fmla="*/ 304800 h 304800"/>
              <a:gd name="connsiteX1" fmla="*/ 78378 w 365760"/>
              <a:gd name="connsiteY1" fmla="*/ 296091 h 304800"/>
              <a:gd name="connsiteX2" fmla="*/ 104503 w 365760"/>
              <a:gd name="connsiteY2" fmla="*/ 287383 h 304800"/>
              <a:gd name="connsiteX3" fmla="*/ 174172 w 365760"/>
              <a:gd name="connsiteY3" fmla="*/ 278674 h 304800"/>
              <a:gd name="connsiteX4" fmla="*/ 226423 w 365760"/>
              <a:gd name="connsiteY4" fmla="*/ 252549 h 304800"/>
              <a:gd name="connsiteX5" fmla="*/ 261258 w 365760"/>
              <a:gd name="connsiteY5" fmla="*/ 217714 h 304800"/>
              <a:gd name="connsiteX6" fmla="*/ 313509 w 365760"/>
              <a:gd name="connsiteY6" fmla="*/ 174171 h 304800"/>
              <a:gd name="connsiteX7" fmla="*/ 348343 w 365760"/>
              <a:gd name="connsiteY7" fmla="*/ 69669 h 304800"/>
              <a:gd name="connsiteX8" fmla="*/ 357052 w 365760"/>
              <a:gd name="connsiteY8" fmla="*/ 43543 h 304800"/>
              <a:gd name="connsiteX9" fmla="*/ 365760 w 365760"/>
              <a:gd name="connsiteY9"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5760" h="304800">
                <a:moveTo>
                  <a:pt x="0" y="304800"/>
                </a:moveTo>
                <a:cubicBezTo>
                  <a:pt x="26126" y="301897"/>
                  <a:pt x="52449" y="300412"/>
                  <a:pt x="78378" y="296091"/>
                </a:cubicBezTo>
                <a:cubicBezTo>
                  <a:pt x="87432" y="294582"/>
                  <a:pt x="95472" y="289025"/>
                  <a:pt x="104503" y="287383"/>
                </a:cubicBezTo>
                <a:cubicBezTo>
                  <a:pt x="127529" y="283196"/>
                  <a:pt x="150949" y="281577"/>
                  <a:pt x="174172" y="278674"/>
                </a:cubicBezTo>
                <a:cubicBezTo>
                  <a:pt x="199460" y="270245"/>
                  <a:pt x="204936" y="270966"/>
                  <a:pt x="226423" y="252549"/>
                </a:cubicBezTo>
                <a:cubicBezTo>
                  <a:pt x="238891" y="241862"/>
                  <a:pt x="247595" y="226823"/>
                  <a:pt x="261258" y="217714"/>
                </a:cubicBezTo>
                <a:cubicBezTo>
                  <a:pt x="297630" y="193465"/>
                  <a:pt x="279982" y="207698"/>
                  <a:pt x="313509" y="174171"/>
                </a:cubicBezTo>
                <a:lnTo>
                  <a:pt x="348343" y="69669"/>
                </a:lnTo>
                <a:cubicBezTo>
                  <a:pt x="351246" y="60960"/>
                  <a:pt x="355252" y="52545"/>
                  <a:pt x="357052" y="43543"/>
                </a:cubicBezTo>
                <a:lnTo>
                  <a:pt x="365760" y="0"/>
                </a:ln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4478019" y="2438400"/>
            <a:ext cx="211545" cy="130628"/>
          </a:xfrm>
          <a:custGeom>
            <a:avLst/>
            <a:gdLst>
              <a:gd name="connsiteX0" fmla="*/ 0 w 211545"/>
              <a:gd name="connsiteY0" fmla="*/ 0 h 130628"/>
              <a:gd name="connsiteX1" fmla="*/ 182880 w 211545"/>
              <a:gd name="connsiteY1" fmla="*/ 69668 h 130628"/>
              <a:gd name="connsiteX2" fmla="*/ 209005 w 211545"/>
              <a:gd name="connsiteY2" fmla="*/ 87085 h 130628"/>
              <a:gd name="connsiteX3" fmla="*/ 209005 w 211545"/>
              <a:gd name="connsiteY3" fmla="*/ 130628 h 130628"/>
            </a:gdLst>
            <a:ahLst/>
            <a:cxnLst>
              <a:cxn ang="0">
                <a:pos x="connsiteX0" y="connsiteY0"/>
              </a:cxn>
              <a:cxn ang="0">
                <a:pos x="connsiteX1" y="connsiteY1"/>
              </a:cxn>
              <a:cxn ang="0">
                <a:pos x="connsiteX2" y="connsiteY2"/>
              </a:cxn>
              <a:cxn ang="0">
                <a:pos x="connsiteX3" y="connsiteY3"/>
              </a:cxn>
            </a:cxnLst>
            <a:rect l="l" t="t" r="r" b="b"/>
            <a:pathLst>
              <a:path w="211545" h="130628">
                <a:moveTo>
                  <a:pt x="0" y="0"/>
                </a:moveTo>
                <a:cubicBezTo>
                  <a:pt x="253776" y="70494"/>
                  <a:pt x="99068" y="-174"/>
                  <a:pt x="182880" y="69668"/>
                </a:cubicBezTo>
                <a:cubicBezTo>
                  <a:pt x="190920" y="76368"/>
                  <a:pt x="204882" y="77465"/>
                  <a:pt x="209005" y="87085"/>
                </a:cubicBezTo>
                <a:cubicBezTo>
                  <a:pt x="214722" y="100426"/>
                  <a:pt x="209005" y="116114"/>
                  <a:pt x="209005" y="130628"/>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c 42"/>
          <p:cNvSpPr/>
          <p:nvPr/>
        </p:nvSpPr>
        <p:spPr>
          <a:xfrm rot="18390729">
            <a:off x="3946836" y="1602902"/>
            <a:ext cx="1944189" cy="748090"/>
          </a:xfrm>
          <a:prstGeom prst="arc">
            <a:avLst>
              <a:gd name="adj1" fmla="val 15671760"/>
              <a:gd name="adj2" fmla="val 20980123"/>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4" name="Arc 43"/>
          <p:cNvSpPr/>
          <p:nvPr/>
        </p:nvSpPr>
        <p:spPr>
          <a:xfrm rot="3114430">
            <a:off x="4324202" y="2038227"/>
            <a:ext cx="1944189" cy="748090"/>
          </a:xfrm>
          <a:prstGeom prst="arc">
            <a:avLst>
              <a:gd name="adj1" fmla="val 10611820"/>
              <a:gd name="adj2" fmla="val 19503202"/>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Explosion 2 44"/>
          <p:cNvSpPr/>
          <p:nvPr/>
        </p:nvSpPr>
        <p:spPr>
          <a:xfrm>
            <a:off x="5003597" y="1052441"/>
            <a:ext cx="963799" cy="259515"/>
          </a:xfrm>
          <a:prstGeom prst="irregularSeal2">
            <a:avLst/>
          </a:prstGeom>
          <a:solidFill>
            <a:schemeClr val="accent6">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Fail!</a:t>
            </a:r>
            <a:endParaRPr lang="en-US" sz="1000" dirty="0"/>
          </a:p>
        </p:txBody>
      </p:sp>
      <p:sp>
        <p:nvSpPr>
          <p:cNvPr id="46" name="Freeform 45"/>
          <p:cNvSpPr/>
          <p:nvPr/>
        </p:nvSpPr>
        <p:spPr>
          <a:xfrm>
            <a:off x="5834742" y="2577737"/>
            <a:ext cx="1227909" cy="87151"/>
          </a:xfrm>
          <a:custGeom>
            <a:avLst/>
            <a:gdLst>
              <a:gd name="connsiteX0" fmla="*/ 0 w 1227909"/>
              <a:gd name="connsiteY0" fmla="*/ 0 h 87151"/>
              <a:gd name="connsiteX1" fmla="*/ 43543 w 1227909"/>
              <a:gd name="connsiteY1" fmla="*/ 26125 h 87151"/>
              <a:gd name="connsiteX2" fmla="*/ 69669 w 1227909"/>
              <a:gd name="connsiteY2" fmla="*/ 34834 h 87151"/>
              <a:gd name="connsiteX3" fmla="*/ 113212 w 1227909"/>
              <a:gd name="connsiteY3" fmla="*/ 69668 h 87151"/>
              <a:gd name="connsiteX4" fmla="*/ 235132 w 1227909"/>
              <a:gd name="connsiteY4" fmla="*/ 60960 h 87151"/>
              <a:gd name="connsiteX5" fmla="*/ 278675 w 1227909"/>
              <a:gd name="connsiteY5" fmla="*/ 52251 h 87151"/>
              <a:gd name="connsiteX6" fmla="*/ 348343 w 1227909"/>
              <a:gd name="connsiteY6" fmla="*/ 34834 h 87151"/>
              <a:gd name="connsiteX7" fmla="*/ 409303 w 1227909"/>
              <a:gd name="connsiteY7" fmla="*/ 17417 h 87151"/>
              <a:gd name="connsiteX8" fmla="*/ 531223 w 1227909"/>
              <a:gd name="connsiteY8" fmla="*/ 34834 h 87151"/>
              <a:gd name="connsiteX9" fmla="*/ 557349 w 1227909"/>
              <a:gd name="connsiteY9" fmla="*/ 52251 h 87151"/>
              <a:gd name="connsiteX10" fmla="*/ 609600 w 1227909"/>
              <a:gd name="connsiteY10" fmla="*/ 69668 h 87151"/>
              <a:gd name="connsiteX11" fmla="*/ 870858 w 1227909"/>
              <a:gd name="connsiteY11" fmla="*/ 60960 h 87151"/>
              <a:gd name="connsiteX12" fmla="*/ 1010195 w 1227909"/>
              <a:gd name="connsiteY12" fmla="*/ 52251 h 87151"/>
              <a:gd name="connsiteX13" fmla="*/ 1149532 w 1227909"/>
              <a:gd name="connsiteY13" fmla="*/ 60960 h 87151"/>
              <a:gd name="connsiteX14" fmla="*/ 1175658 w 1227909"/>
              <a:gd name="connsiteY14" fmla="*/ 78377 h 87151"/>
              <a:gd name="connsiteX15" fmla="*/ 1227909 w 1227909"/>
              <a:gd name="connsiteY15" fmla="*/ 87085 h 8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27909" h="87151">
                <a:moveTo>
                  <a:pt x="0" y="0"/>
                </a:moveTo>
                <a:cubicBezTo>
                  <a:pt x="14514" y="8708"/>
                  <a:pt x="28404" y="18555"/>
                  <a:pt x="43543" y="26125"/>
                </a:cubicBezTo>
                <a:cubicBezTo>
                  <a:pt x="51754" y="30230"/>
                  <a:pt x="62501" y="29099"/>
                  <a:pt x="69669" y="34834"/>
                </a:cubicBezTo>
                <a:cubicBezTo>
                  <a:pt x="125939" y="79851"/>
                  <a:pt x="47546" y="47781"/>
                  <a:pt x="113212" y="69668"/>
                </a:cubicBezTo>
                <a:cubicBezTo>
                  <a:pt x="153852" y="66765"/>
                  <a:pt x="194612" y="65225"/>
                  <a:pt x="235132" y="60960"/>
                </a:cubicBezTo>
                <a:cubicBezTo>
                  <a:pt x="249852" y="59410"/>
                  <a:pt x="264252" y="55579"/>
                  <a:pt x="278675" y="52251"/>
                </a:cubicBezTo>
                <a:cubicBezTo>
                  <a:pt x="301999" y="46868"/>
                  <a:pt x="325634" y="42404"/>
                  <a:pt x="348343" y="34834"/>
                </a:cubicBezTo>
                <a:cubicBezTo>
                  <a:pt x="385823" y="22340"/>
                  <a:pt x="365563" y="28351"/>
                  <a:pt x="409303" y="17417"/>
                </a:cubicBezTo>
                <a:cubicBezTo>
                  <a:pt x="433788" y="19643"/>
                  <a:pt x="497713" y="18079"/>
                  <a:pt x="531223" y="34834"/>
                </a:cubicBezTo>
                <a:cubicBezTo>
                  <a:pt x="540584" y="39515"/>
                  <a:pt x="547785" y="48000"/>
                  <a:pt x="557349" y="52251"/>
                </a:cubicBezTo>
                <a:cubicBezTo>
                  <a:pt x="574126" y="59707"/>
                  <a:pt x="609600" y="69668"/>
                  <a:pt x="609600" y="69668"/>
                </a:cubicBezTo>
                <a:lnTo>
                  <a:pt x="870858" y="60960"/>
                </a:lnTo>
                <a:cubicBezTo>
                  <a:pt x="917350" y="58939"/>
                  <a:pt x="963659" y="52251"/>
                  <a:pt x="1010195" y="52251"/>
                </a:cubicBezTo>
                <a:cubicBezTo>
                  <a:pt x="1056731" y="52251"/>
                  <a:pt x="1103086" y="58057"/>
                  <a:pt x="1149532" y="60960"/>
                </a:cubicBezTo>
                <a:cubicBezTo>
                  <a:pt x="1158241" y="66766"/>
                  <a:pt x="1166038" y="74254"/>
                  <a:pt x="1175658" y="78377"/>
                </a:cubicBezTo>
                <a:cubicBezTo>
                  <a:pt x="1199263" y="88493"/>
                  <a:pt x="1206702" y="87085"/>
                  <a:pt x="1227909" y="87085"/>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4683534" y="1294214"/>
            <a:ext cx="2656115" cy="365760"/>
          </a:xfrm>
          <a:custGeom>
            <a:avLst/>
            <a:gdLst>
              <a:gd name="connsiteX0" fmla="*/ 0 w 2656115"/>
              <a:gd name="connsiteY0" fmla="*/ 365760 h 365760"/>
              <a:gd name="connsiteX1" fmla="*/ 43543 w 2656115"/>
              <a:gd name="connsiteY1" fmla="*/ 330926 h 365760"/>
              <a:gd name="connsiteX2" fmla="*/ 104503 w 2656115"/>
              <a:gd name="connsiteY2" fmla="*/ 313509 h 365760"/>
              <a:gd name="connsiteX3" fmla="*/ 182880 w 2656115"/>
              <a:gd name="connsiteY3" fmla="*/ 296092 h 365760"/>
              <a:gd name="connsiteX4" fmla="*/ 243840 w 2656115"/>
              <a:gd name="connsiteY4" fmla="*/ 261257 h 365760"/>
              <a:gd name="connsiteX5" fmla="*/ 296092 w 2656115"/>
              <a:gd name="connsiteY5" fmla="*/ 226423 h 365760"/>
              <a:gd name="connsiteX6" fmla="*/ 339635 w 2656115"/>
              <a:gd name="connsiteY6" fmla="*/ 182880 h 365760"/>
              <a:gd name="connsiteX7" fmla="*/ 365760 w 2656115"/>
              <a:gd name="connsiteY7" fmla="*/ 156754 h 365760"/>
              <a:gd name="connsiteX8" fmla="*/ 418012 w 2656115"/>
              <a:gd name="connsiteY8" fmla="*/ 139337 h 365760"/>
              <a:gd name="connsiteX9" fmla="*/ 444138 w 2656115"/>
              <a:gd name="connsiteY9" fmla="*/ 130629 h 365760"/>
              <a:gd name="connsiteX10" fmla="*/ 470263 w 2656115"/>
              <a:gd name="connsiteY10" fmla="*/ 148046 h 365760"/>
              <a:gd name="connsiteX11" fmla="*/ 496389 w 2656115"/>
              <a:gd name="connsiteY11" fmla="*/ 156754 h 365760"/>
              <a:gd name="connsiteX12" fmla="*/ 539932 w 2656115"/>
              <a:gd name="connsiteY12" fmla="*/ 182880 h 365760"/>
              <a:gd name="connsiteX13" fmla="*/ 548640 w 2656115"/>
              <a:gd name="connsiteY13" fmla="*/ 209006 h 365760"/>
              <a:gd name="connsiteX14" fmla="*/ 574766 w 2656115"/>
              <a:gd name="connsiteY14" fmla="*/ 217714 h 365760"/>
              <a:gd name="connsiteX15" fmla="*/ 618309 w 2656115"/>
              <a:gd name="connsiteY15" fmla="*/ 243840 h 365760"/>
              <a:gd name="connsiteX16" fmla="*/ 809898 w 2656115"/>
              <a:gd name="connsiteY16" fmla="*/ 235132 h 365760"/>
              <a:gd name="connsiteX17" fmla="*/ 862149 w 2656115"/>
              <a:gd name="connsiteY17" fmla="*/ 200297 h 365760"/>
              <a:gd name="connsiteX18" fmla="*/ 931818 w 2656115"/>
              <a:gd name="connsiteY18" fmla="*/ 130629 h 365760"/>
              <a:gd name="connsiteX19" fmla="*/ 957943 w 2656115"/>
              <a:gd name="connsiteY19" fmla="*/ 104503 h 365760"/>
              <a:gd name="connsiteX20" fmla="*/ 1027612 w 2656115"/>
              <a:gd name="connsiteY20" fmla="*/ 87086 h 365760"/>
              <a:gd name="connsiteX21" fmla="*/ 1140823 w 2656115"/>
              <a:gd name="connsiteY21" fmla="*/ 95794 h 365760"/>
              <a:gd name="connsiteX22" fmla="*/ 1193075 w 2656115"/>
              <a:gd name="connsiteY22" fmla="*/ 156754 h 365760"/>
              <a:gd name="connsiteX23" fmla="*/ 1236618 w 2656115"/>
              <a:gd name="connsiteY23" fmla="*/ 191589 h 365760"/>
              <a:gd name="connsiteX24" fmla="*/ 1262743 w 2656115"/>
              <a:gd name="connsiteY24" fmla="*/ 200297 h 365760"/>
              <a:gd name="connsiteX25" fmla="*/ 1489166 w 2656115"/>
              <a:gd name="connsiteY25" fmla="*/ 182880 h 365760"/>
              <a:gd name="connsiteX26" fmla="*/ 1524000 w 2656115"/>
              <a:gd name="connsiteY26" fmla="*/ 174172 h 365760"/>
              <a:gd name="connsiteX27" fmla="*/ 1567543 w 2656115"/>
              <a:gd name="connsiteY27" fmla="*/ 139337 h 365760"/>
              <a:gd name="connsiteX28" fmla="*/ 1637212 w 2656115"/>
              <a:gd name="connsiteY28" fmla="*/ 78377 h 365760"/>
              <a:gd name="connsiteX29" fmla="*/ 1654629 w 2656115"/>
              <a:gd name="connsiteY29" fmla="*/ 52252 h 365760"/>
              <a:gd name="connsiteX30" fmla="*/ 1706880 w 2656115"/>
              <a:gd name="connsiteY30" fmla="*/ 17417 h 365760"/>
              <a:gd name="connsiteX31" fmla="*/ 1724298 w 2656115"/>
              <a:gd name="connsiteY31" fmla="*/ 0 h 365760"/>
              <a:gd name="connsiteX32" fmla="*/ 1907178 w 2656115"/>
              <a:gd name="connsiteY32" fmla="*/ 8709 h 365760"/>
              <a:gd name="connsiteX33" fmla="*/ 1933303 w 2656115"/>
              <a:gd name="connsiteY33" fmla="*/ 17417 h 365760"/>
              <a:gd name="connsiteX34" fmla="*/ 2002972 w 2656115"/>
              <a:gd name="connsiteY34" fmla="*/ 78377 h 365760"/>
              <a:gd name="connsiteX35" fmla="*/ 2029098 w 2656115"/>
              <a:gd name="connsiteY35" fmla="*/ 95794 h 365760"/>
              <a:gd name="connsiteX36" fmla="*/ 2046515 w 2656115"/>
              <a:gd name="connsiteY36" fmla="*/ 113212 h 365760"/>
              <a:gd name="connsiteX37" fmla="*/ 2133600 w 2656115"/>
              <a:gd name="connsiteY37" fmla="*/ 139337 h 365760"/>
              <a:gd name="connsiteX38" fmla="*/ 2229395 w 2656115"/>
              <a:gd name="connsiteY38" fmla="*/ 121920 h 365760"/>
              <a:gd name="connsiteX39" fmla="*/ 2281646 w 2656115"/>
              <a:gd name="connsiteY39" fmla="*/ 87086 h 365760"/>
              <a:gd name="connsiteX40" fmla="*/ 2464526 w 2656115"/>
              <a:gd name="connsiteY40" fmla="*/ 104503 h 365760"/>
              <a:gd name="connsiteX41" fmla="*/ 2499360 w 2656115"/>
              <a:gd name="connsiteY41" fmla="*/ 156754 h 365760"/>
              <a:gd name="connsiteX42" fmla="*/ 2516778 w 2656115"/>
              <a:gd name="connsiteY42" fmla="*/ 182880 h 365760"/>
              <a:gd name="connsiteX43" fmla="*/ 2534195 w 2656115"/>
              <a:gd name="connsiteY43" fmla="*/ 209006 h 365760"/>
              <a:gd name="connsiteX44" fmla="*/ 2551612 w 2656115"/>
              <a:gd name="connsiteY44" fmla="*/ 235132 h 365760"/>
              <a:gd name="connsiteX45" fmla="*/ 2612572 w 2656115"/>
              <a:gd name="connsiteY45" fmla="*/ 252549 h 365760"/>
              <a:gd name="connsiteX46" fmla="*/ 2656115 w 2656115"/>
              <a:gd name="connsiteY46" fmla="*/ 261257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656115" h="365760">
                <a:moveTo>
                  <a:pt x="0" y="365760"/>
                </a:moveTo>
                <a:cubicBezTo>
                  <a:pt x="14514" y="354149"/>
                  <a:pt x="27781" y="340777"/>
                  <a:pt x="43543" y="330926"/>
                </a:cubicBezTo>
                <a:cubicBezTo>
                  <a:pt x="52338" y="325429"/>
                  <a:pt x="98164" y="315320"/>
                  <a:pt x="104503" y="313509"/>
                </a:cubicBezTo>
                <a:cubicBezTo>
                  <a:pt x="164535" y="296357"/>
                  <a:pt x="88576" y="311808"/>
                  <a:pt x="182880" y="296092"/>
                </a:cubicBezTo>
                <a:cubicBezTo>
                  <a:pt x="226414" y="281580"/>
                  <a:pt x="195909" y="294809"/>
                  <a:pt x="243840" y="261257"/>
                </a:cubicBezTo>
                <a:cubicBezTo>
                  <a:pt x="260989" y="249253"/>
                  <a:pt x="296092" y="226423"/>
                  <a:pt x="296092" y="226423"/>
                </a:cubicBezTo>
                <a:cubicBezTo>
                  <a:pt x="328024" y="178524"/>
                  <a:pt x="296091" y="219167"/>
                  <a:pt x="339635" y="182880"/>
                </a:cubicBezTo>
                <a:cubicBezTo>
                  <a:pt x="349096" y="174996"/>
                  <a:pt x="354994" y="162735"/>
                  <a:pt x="365760" y="156754"/>
                </a:cubicBezTo>
                <a:cubicBezTo>
                  <a:pt x="381809" y="147838"/>
                  <a:pt x="400595" y="145143"/>
                  <a:pt x="418012" y="139337"/>
                </a:cubicBezTo>
                <a:lnTo>
                  <a:pt x="444138" y="130629"/>
                </a:lnTo>
                <a:cubicBezTo>
                  <a:pt x="452846" y="136435"/>
                  <a:pt x="460902" y="143365"/>
                  <a:pt x="470263" y="148046"/>
                </a:cubicBezTo>
                <a:cubicBezTo>
                  <a:pt x="478474" y="152151"/>
                  <a:pt x="488518" y="152031"/>
                  <a:pt x="496389" y="156754"/>
                </a:cubicBezTo>
                <a:cubicBezTo>
                  <a:pt x="556159" y="192616"/>
                  <a:pt x="465922" y="158212"/>
                  <a:pt x="539932" y="182880"/>
                </a:cubicBezTo>
                <a:cubicBezTo>
                  <a:pt x="542835" y="191589"/>
                  <a:pt x="542149" y="202515"/>
                  <a:pt x="548640" y="209006"/>
                </a:cubicBezTo>
                <a:cubicBezTo>
                  <a:pt x="555131" y="215497"/>
                  <a:pt x="566895" y="212991"/>
                  <a:pt x="574766" y="217714"/>
                </a:cubicBezTo>
                <a:cubicBezTo>
                  <a:pt x="634536" y="253576"/>
                  <a:pt x="544299" y="219172"/>
                  <a:pt x="618309" y="243840"/>
                </a:cubicBezTo>
                <a:cubicBezTo>
                  <a:pt x="682172" y="240937"/>
                  <a:pt x="746965" y="246370"/>
                  <a:pt x="809898" y="235132"/>
                </a:cubicBezTo>
                <a:cubicBezTo>
                  <a:pt x="830505" y="231452"/>
                  <a:pt x="862149" y="200297"/>
                  <a:pt x="862149" y="200297"/>
                </a:cubicBezTo>
                <a:cubicBezTo>
                  <a:pt x="901965" y="120666"/>
                  <a:pt x="847742" y="214708"/>
                  <a:pt x="931818" y="130629"/>
                </a:cubicBezTo>
                <a:cubicBezTo>
                  <a:pt x="940526" y="121920"/>
                  <a:pt x="946731" y="109599"/>
                  <a:pt x="957943" y="104503"/>
                </a:cubicBezTo>
                <a:cubicBezTo>
                  <a:pt x="979735" y="94597"/>
                  <a:pt x="1027612" y="87086"/>
                  <a:pt x="1027612" y="87086"/>
                </a:cubicBezTo>
                <a:cubicBezTo>
                  <a:pt x="1065349" y="89989"/>
                  <a:pt x="1104512" y="85114"/>
                  <a:pt x="1140823" y="95794"/>
                </a:cubicBezTo>
                <a:cubicBezTo>
                  <a:pt x="1162753" y="102244"/>
                  <a:pt x="1179491" y="139774"/>
                  <a:pt x="1193075" y="156754"/>
                </a:cubicBezTo>
                <a:cubicBezTo>
                  <a:pt x="1203877" y="170256"/>
                  <a:pt x="1221527" y="184044"/>
                  <a:pt x="1236618" y="191589"/>
                </a:cubicBezTo>
                <a:cubicBezTo>
                  <a:pt x="1244828" y="195694"/>
                  <a:pt x="1254035" y="197394"/>
                  <a:pt x="1262743" y="200297"/>
                </a:cubicBezTo>
                <a:cubicBezTo>
                  <a:pt x="1355664" y="169326"/>
                  <a:pt x="1254978" y="200227"/>
                  <a:pt x="1489166" y="182880"/>
                </a:cubicBezTo>
                <a:cubicBezTo>
                  <a:pt x="1501102" y="181996"/>
                  <a:pt x="1512389" y="177075"/>
                  <a:pt x="1524000" y="174172"/>
                </a:cubicBezTo>
                <a:cubicBezTo>
                  <a:pt x="1591912" y="106260"/>
                  <a:pt x="1479656" y="216238"/>
                  <a:pt x="1567543" y="139337"/>
                </a:cubicBezTo>
                <a:cubicBezTo>
                  <a:pt x="1649049" y="68019"/>
                  <a:pt x="1578423" y="117569"/>
                  <a:pt x="1637212" y="78377"/>
                </a:cubicBezTo>
                <a:cubicBezTo>
                  <a:pt x="1643018" y="69669"/>
                  <a:pt x="1646752" y="59144"/>
                  <a:pt x="1654629" y="52252"/>
                </a:cubicBezTo>
                <a:cubicBezTo>
                  <a:pt x="1670382" y="38468"/>
                  <a:pt x="1692078" y="32218"/>
                  <a:pt x="1706880" y="17417"/>
                </a:cubicBezTo>
                <a:lnTo>
                  <a:pt x="1724298" y="0"/>
                </a:lnTo>
                <a:cubicBezTo>
                  <a:pt x="1785258" y="2903"/>
                  <a:pt x="1846360" y="3641"/>
                  <a:pt x="1907178" y="8709"/>
                </a:cubicBezTo>
                <a:cubicBezTo>
                  <a:pt x="1916326" y="9471"/>
                  <a:pt x="1925093" y="13312"/>
                  <a:pt x="1933303" y="17417"/>
                </a:cubicBezTo>
                <a:cubicBezTo>
                  <a:pt x="1985259" y="43394"/>
                  <a:pt x="1934866" y="32974"/>
                  <a:pt x="2002972" y="78377"/>
                </a:cubicBezTo>
                <a:cubicBezTo>
                  <a:pt x="2011681" y="84183"/>
                  <a:pt x="2020925" y="89256"/>
                  <a:pt x="2029098" y="95794"/>
                </a:cubicBezTo>
                <a:cubicBezTo>
                  <a:pt x="2035509" y="100923"/>
                  <a:pt x="2039171" y="109540"/>
                  <a:pt x="2046515" y="113212"/>
                </a:cubicBezTo>
                <a:cubicBezTo>
                  <a:pt x="2067718" y="123814"/>
                  <a:pt x="2108598" y="133087"/>
                  <a:pt x="2133600" y="139337"/>
                </a:cubicBezTo>
                <a:cubicBezTo>
                  <a:pt x="2148789" y="137439"/>
                  <a:pt x="2206008" y="134913"/>
                  <a:pt x="2229395" y="121920"/>
                </a:cubicBezTo>
                <a:cubicBezTo>
                  <a:pt x="2247693" y="111754"/>
                  <a:pt x="2281646" y="87086"/>
                  <a:pt x="2281646" y="87086"/>
                </a:cubicBezTo>
                <a:cubicBezTo>
                  <a:pt x="2342606" y="92892"/>
                  <a:pt x="2406203" y="85840"/>
                  <a:pt x="2464526" y="104503"/>
                </a:cubicBezTo>
                <a:cubicBezTo>
                  <a:pt x="2484463" y="110883"/>
                  <a:pt x="2487749" y="139337"/>
                  <a:pt x="2499360" y="156754"/>
                </a:cubicBezTo>
                <a:lnTo>
                  <a:pt x="2516778" y="182880"/>
                </a:lnTo>
                <a:lnTo>
                  <a:pt x="2534195" y="209006"/>
                </a:lnTo>
                <a:cubicBezTo>
                  <a:pt x="2540001" y="217715"/>
                  <a:pt x="2541683" y="231822"/>
                  <a:pt x="2551612" y="235132"/>
                </a:cubicBezTo>
                <a:cubicBezTo>
                  <a:pt x="2614253" y="256011"/>
                  <a:pt x="2536027" y="230679"/>
                  <a:pt x="2612572" y="252549"/>
                </a:cubicBezTo>
                <a:cubicBezTo>
                  <a:pt x="2649476" y="263093"/>
                  <a:pt x="2626185" y="261257"/>
                  <a:pt x="2656115" y="261257"/>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New chaotic status quo</a:t>
            </a:r>
            <a:endParaRPr lang="en-US" sz="1000" dirty="0">
              <a:solidFill>
                <a:schemeClr val="tx1"/>
              </a:solidFill>
            </a:endParaRPr>
          </a:p>
        </p:txBody>
      </p:sp>
      <p:sp>
        <p:nvSpPr>
          <p:cNvPr id="48" name="Up Ribbon 47"/>
          <p:cNvSpPr/>
          <p:nvPr/>
        </p:nvSpPr>
        <p:spPr>
          <a:xfrm>
            <a:off x="6672655" y="2544104"/>
            <a:ext cx="745188" cy="191589"/>
          </a:xfrm>
          <a:prstGeom prst="ribbon2">
            <a:avLst/>
          </a:prstGeom>
          <a:solidFill>
            <a:srgbClr val="C0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Win!</a:t>
            </a:r>
            <a:endParaRPr lang="en-US" sz="700" dirty="0"/>
          </a:p>
        </p:txBody>
      </p:sp>
      <p:sp>
        <p:nvSpPr>
          <p:cNvPr id="49" name="Freeform 48"/>
          <p:cNvSpPr/>
          <p:nvPr/>
        </p:nvSpPr>
        <p:spPr>
          <a:xfrm>
            <a:off x="4667794" y="2203269"/>
            <a:ext cx="653143" cy="358415"/>
          </a:xfrm>
          <a:custGeom>
            <a:avLst/>
            <a:gdLst>
              <a:gd name="connsiteX0" fmla="*/ 0 w 653143"/>
              <a:gd name="connsiteY0" fmla="*/ 330925 h 358415"/>
              <a:gd name="connsiteX1" fmla="*/ 43543 w 653143"/>
              <a:gd name="connsiteY1" fmla="*/ 357051 h 358415"/>
              <a:gd name="connsiteX2" fmla="*/ 113212 w 653143"/>
              <a:gd name="connsiteY2" fmla="*/ 348342 h 358415"/>
              <a:gd name="connsiteX3" fmla="*/ 148046 w 653143"/>
              <a:gd name="connsiteY3" fmla="*/ 287382 h 358415"/>
              <a:gd name="connsiteX4" fmla="*/ 174172 w 653143"/>
              <a:gd name="connsiteY4" fmla="*/ 278674 h 358415"/>
              <a:gd name="connsiteX5" fmla="*/ 200297 w 653143"/>
              <a:gd name="connsiteY5" fmla="*/ 226422 h 358415"/>
              <a:gd name="connsiteX6" fmla="*/ 217715 w 653143"/>
              <a:gd name="connsiteY6" fmla="*/ 209005 h 358415"/>
              <a:gd name="connsiteX7" fmla="*/ 269966 w 653143"/>
              <a:gd name="connsiteY7" fmla="*/ 191588 h 358415"/>
              <a:gd name="connsiteX8" fmla="*/ 426720 w 653143"/>
              <a:gd name="connsiteY8" fmla="*/ 191588 h 358415"/>
              <a:gd name="connsiteX9" fmla="*/ 452846 w 653143"/>
              <a:gd name="connsiteY9" fmla="*/ 174171 h 358415"/>
              <a:gd name="connsiteX10" fmla="*/ 478972 w 653143"/>
              <a:gd name="connsiteY10" fmla="*/ 165462 h 358415"/>
              <a:gd name="connsiteX11" fmla="*/ 522515 w 653143"/>
              <a:gd name="connsiteY11" fmla="*/ 121920 h 358415"/>
              <a:gd name="connsiteX12" fmla="*/ 539932 w 653143"/>
              <a:gd name="connsiteY12" fmla="*/ 104502 h 358415"/>
              <a:gd name="connsiteX13" fmla="*/ 566057 w 653143"/>
              <a:gd name="connsiteY13" fmla="*/ 87085 h 358415"/>
              <a:gd name="connsiteX14" fmla="*/ 600892 w 653143"/>
              <a:gd name="connsiteY14" fmla="*/ 43542 h 358415"/>
              <a:gd name="connsiteX15" fmla="*/ 618309 w 653143"/>
              <a:gd name="connsiteY15" fmla="*/ 17417 h 358415"/>
              <a:gd name="connsiteX16" fmla="*/ 644435 w 653143"/>
              <a:gd name="connsiteY16" fmla="*/ 8708 h 358415"/>
              <a:gd name="connsiteX17" fmla="*/ 653143 w 653143"/>
              <a:gd name="connsiteY17" fmla="*/ 0 h 3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3143" h="358415">
                <a:moveTo>
                  <a:pt x="0" y="330925"/>
                </a:moveTo>
                <a:cubicBezTo>
                  <a:pt x="14514" y="339634"/>
                  <a:pt x="26813" y="354477"/>
                  <a:pt x="43543" y="357051"/>
                </a:cubicBezTo>
                <a:cubicBezTo>
                  <a:pt x="66675" y="360610"/>
                  <a:pt x="91482" y="357034"/>
                  <a:pt x="113212" y="348342"/>
                </a:cubicBezTo>
                <a:cubicBezTo>
                  <a:pt x="122391" y="344670"/>
                  <a:pt x="145099" y="290329"/>
                  <a:pt x="148046" y="287382"/>
                </a:cubicBezTo>
                <a:cubicBezTo>
                  <a:pt x="154537" y="280891"/>
                  <a:pt x="165463" y="281577"/>
                  <a:pt x="174172" y="278674"/>
                </a:cubicBezTo>
                <a:cubicBezTo>
                  <a:pt x="183369" y="251080"/>
                  <a:pt x="181004" y="250538"/>
                  <a:pt x="200297" y="226422"/>
                </a:cubicBezTo>
                <a:cubicBezTo>
                  <a:pt x="205426" y="220011"/>
                  <a:pt x="210371" y="212677"/>
                  <a:pt x="217715" y="209005"/>
                </a:cubicBezTo>
                <a:cubicBezTo>
                  <a:pt x="234136" y="200795"/>
                  <a:pt x="269966" y="191588"/>
                  <a:pt x="269966" y="191588"/>
                </a:cubicBezTo>
                <a:cubicBezTo>
                  <a:pt x="336962" y="201159"/>
                  <a:pt x="350636" y="207892"/>
                  <a:pt x="426720" y="191588"/>
                </a:cubicBezTo>
                <a:cubicBezTo>
                  <a:pt x="436954" y="189395"/>
                  <a:pt x="443485" y="178852"/>
                  <a:pt x="452846" y="174171"/>
                </a:cubicBezTo>
                <a:cubicBezTo>
                  <a:pt x="461057" y="170066"/>
                  <a:pt x="470263" y="168365"/>
                  <a:pt x="478972" y="165462"/>
                </a:cubicBezTo>
                <a:lnTo>
                  <a:pt x="522515" y="121920"/>
                </a:lnTo>
                <a:cubicBezTo>
                  <a:pt x="528321" y="116114"/>
                  <a:pt x="533100" y="109057"/>
                  <a:pt x="539932" y="104502"/>
                </a:cubicBezTo>
                <a:lnTo>
                  <a:pt x="566057" y="87085"/>
                </a:lnTo>
                <a:cubicBezTo>
                  <a:pt x="619676" y="6662"/>
                  <a:pt x="551248" y="105597"/>
                  <a:pt x="600892" y="43542"/>
                </a:cubicBezTo>
                <a:cubicBezTo>
                  <a:pt x="607430" y="35369"/>
                  <a:pt x="610136" y="23955"/>
                  <a:pt x="618309" y="17417"/>
                </a:cubicBezTo>
                <a:cubicBezTo>
                  <a:pt x="625477" y="11682"/>
                  <a:pt x="636224" y="12813"/>
                  <a:pt x="644435" y="8708"/>
                </a:cubicBezTo>
                <a:cubicBezTo>
                  <a:pt x="648107" y="6872"/>
                  <a:pt x="650240" y="2903"/>
                  <a:pt x="653143"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4685211" y="1576251"/>
            <a:ext cx="583474" cy="243840"/>
          </a:xfrm>
          <a:custGeom>
            <a:avLst/>
            <a:gdLst>
              <a:gd name="connsiteX0" fmla="*/ 0 w 583474"/>
              <a:gd name="connsiteY0" fmla="*/ 243840 h 243840"/>
              <a:gd name="connsiteX1" fmla="*/ 34834 w 583474"/>
              <a:gd name="connsiteY1" fmla="*/ 121920 h 243840"/>
              <a:gd name="connsiteX2" fmla="*/ 113211 w 583474"/>
              <a:gd name="connsiteY2" fmla="*/ 87086 h 243840"/>
              <a:gd name="connsiteX3" fmla="*/ 139337 w 583474"/>
              <a:gd name="connsiteY3" fmla="*/ 78378 h 243840"/>
              <a:gd name="connsiteX4" fmla="*/ 365760 w 583474"/>
              <a:gd name="connsiteY4" fmla="*/ 78378 h 243840"/>
              <a:gd name="connsiteX5" fmla="*/ 452845 w 583474"/>
              <a:gd name="connsiteY5" fmla="*/ 52252 h 243840"/>
              <a:gd name="connsiteX6" fmla="*/ 478971 w 583474"/>
              <a:gd name="connsiteY6" fmla="*/ 43543 h 243840"/>
              <a:gd name="connsiteX7" fmla="*/ 548640 w 583474"/>
              <a:gd name="connsiteY7" fmla="*/ 43543 h 243840"/>
              <a:gd name="connsiteX8" fmla="*/ 566057 w 583474"/>
              <a:gd name="connsiteY8" fmla="*/ 17418 h 243840"/>
              <a:gd name="connsiteX9" fmla="*/ 583474 w 583474"/>
              <a:gd name="connsiteY9" fmla="*/ 0 h 24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3474" h="243840">
                <a:moveTo>
                  <a:pt x="0" y="243840"/>
                </a:moveTo>
                <a:cubicBezTo>
                  <a:pt x="11611" y="203200"/>
                  <a:pt x="17893" y="160642"/>
                  <a:pt x="34834" y="121920"/>
                </a:cubicBezTo>
                <a:cubicBezTo>
                  <a:pt x="41902" y="105764"/>
                  <a:pt x="111255" y="87738"/>
                  <a:pt x="113211" y="87086"/>
                </a:cubicBezTo>
                <a:lnTo>
                  <a:pt x="139337" y="78378"/>
                </a:lnTo>
                <a:cubicBezTo>
                  <a:pt x="268468" y="85551"/>
                  <a:pt x="266967" y="94843"/>
                  <a:pt x="365760" y="78378"/>
                </a:cubicBezTo>
                <a:cubicBezTo>
                  <a:pt x="392077" y="73992"/>
                  <a:pt x="429624" y="59992"/>
                  <a:pt x="452845" y="52252"/>
                </a:cubicBezTo>
                <a:lnTo>
                  <a:pt x="478971" y="43543"/>
                </a:lnTo>
                <a:cubicBezTo>
                  <a:pt x="505762" y="52474"/>
                  <a:pt x="517665" y="61243"/>
                  <a:pt x="548640" y="43543"/>
                </a:cubicBezTo>
                <a:cubicBezTo>
                  <a:pt x="557727" y="38350"/>
                  <a:pt x="559519" y="25591"/>
                  <a:pt x="566057" y="17418"/>
                </a:cubicBezTo>
                <a:cubicBezTo>
                  <a:pt x="571186" y="11007"/>
                  <a:pt x="583474" y="0"/>
                  <a:pt x="58347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5312229" y="2203269"/>
            <a:ext cx="557348" cy="522514"/>
          </a:xfrm>
          <a:custGeom>
            <a:avLst/>
            <a:gdLst>
              <a:gd name="connsiteX0" fmla="*/ 0 w 557348"/>
              <a:gd name="connsiteY0" fmla="*/ 0 h 522514"/>
              <a:gd name="connsiteX1" fmla="*/ 252548 w 557348"/>
              <a:gd name="connsiteY1" fmla="*/ 95794 h 522514"/>
              <a:gd name="connsiteX2" fmla="*/ 304800 w 557348"/>
              <a:gd name="connsiteY2" fmla="*/ 139337 h 522514"/>
              <a:gd name="connsiteX3" fmla="*/ 330925 w 557348"/>
              <a:gd name="connsiteY3" fmla="*/ 156754 h 522514"/>
              <a:gd name="connsiteX4" fmla="*/ 391885 w 557348"/>
              <a:gd name="connsiteY4" fmla="*/ 226422 h 522514"/>
              <a:gd name="connsiteX5" fmla="*/ 409302 w 557348"/>
              <a:gd name="connsiteY5" fmla="*/ 252548 h 522514"/>
              <a:gd name="connsiteX6" fmla="*/ 426720 w 557348"/>
              <a:gd name="connsiteY6" fmla="*/ 269965 h 522514"/>
              <a:gd name="connsiteX7" fmla="*/ 435428 w 557348"/>
              <a:gd name="connsiteY7" fmla="*/ 296091 h 522514"/>
              <a:gd name="connsiteX8" fmla="*/ 461554 w 557348"/>
              <a:gd name="connsiteY8" fmla="*/ 348342 h 522514"/>
              <a:gd name="connsiteX9" fmla="*/ 478971 w 557348"/>
              <a:gd name="connsiteY9" fmla="*/ 426720 h 522514"/>
              <a:gd name="connsiteX10" fmla="*/ 487680 w 557348"/>
              <a:gd name="connsiteY10" fmla="*/ 452845 h 522514"/>
              <a:gd name="connsiteX11" fmla="*/ 513805 w 557348"/>
              <a:gd name="connsiteY11" fmla="*/ 470262 h 522514"/>
              <a:gd name="connsiteX12" fmla="*/ 557348 w 557348"/>
              <a:gd name="connsiteY12" fmla="*/ 522514 h 52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7348" h="522514">
                <a:moveTo>
                  <a:pt x="0" y="0"/>
                </a:moveTo>
                <a:cubicBezTo>
                  <a:pt x="84183" y="31931"/>
                  <a:pt x="169133" y="61907"/>
                  <a:pt x="252548" y="95794"/>
                </a:cubicBezTo>
                <a:cubicBezTo>
                  <a:pt x="277862" y="106078"/>
                  <a:pt x="284287" y="122242"/>
                  <a:pt x="304800" y="139337"/>
                </a:cubicBezTo>
                <a:cubicBezTo>
                  <a:pt x="312840" y="146037"/>
                  <a:pt x="322217" y="150948"/>
                  <a:pt x="330925" y="156754"/>
                </a:cubicBezTo>
                <a:cubicBezTo>
                  <a:pt x="371566" y="217713"/>
                  <a:pt x="348343" y="197393"/>
                  <a:pt x="391885" y="226422"/>
                </a:cubicBezTo>
                <a:cubicBezTo>
                  <a:pt x="397691" y="235131"/>
                  <a:pt x="402764" y="244375"/>
                  <a:pt x="409302" y="252548"/>
                </a:cubicBezTo>
                <a:cubicBezTo>
                  <a:pt x="414431" y="258959"/>
                  <a:pt x="422496" y="262924"/>
                  <a:pt x="426720" y="269965"/>
                </a:cubicBezTo>
                <a:cubicBezTo>
                  <a:pt x="431443" y="277836"/>
                  <a:pt x="431323" y="287880"/>
                  <a:pt x="435428" y="296091"/>
                </a:cubicBezTo>
                <a:cubicBezTo>
                  <a:pt x="456711" y="338658"/>
                  <a:pt x="450610" y="304567"/>
                  <a:pt x="461554" y="348342"/>
                </a:cubicBezTo>
                <a:cubicBezTo>
                  <a:pt x="479513" y="420179"/>
                  <a:pt x="461089" y="364137"/>
                  <a:pt x="478971" y="426720"/>
                </a:cubicBezTo>
                <a:cubicBezTo>
                  <a:pt x="481493" y="435546"/>
                  <a:pt x="481946" y="445677"/>
                  <a:pt x="487680" y="452845"/>
                </a:cubicBezTo>
                <a:cubicBezTo>
                  <a:pt x="494218" y="461018"/>
                  <a:pt x="505859" y="463451"/>
                  <a:pt x="513805" y="470262"/>
                </a:cubicBezTo>
                <a:cubicBezTo>
                  <a:pt x="548302" y="499832"/>
                  <a:pt x="543244" y="494305"/>
                  <a:pt x="557348" y="522514"/>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5294811" y="1733005"/>
            <a:ext cx="383177" cy="496388"/>
          </a:xfrm>
          <a:custGeom>
            <a:avLst/>
            <a:gdLst>
              <a:gd name="connsiteX0" fmla="*/ 0 w 383177"/>
              <a:gd name="connsiteY0" fmla="*/ 496388 h 496388"/>
              <a:gd name="connsiteX1" fmla="*/ 313509 w 383177"/>
              <a:gd name="connsiteY1" fmla="*/ 191588 h 496388"/>
              <a:gd name="connsiteX2" fmla="*/ 322217 w 383177"/>
              <a:gd name="connsiteY2" fmla="*/ 165463 h 496388"/>
              <a:gd name="connsiteX3" fmla="*/ 357051 w 383177"/>
              <a:gd name="connsiteY3" fmla="*/ 113211 h 496388"/>
              <a:gd name="connsiteX4" fmla="*/ 374469 w 383177"/>
              <a:gd name="connsiteY4" fmla="*/ 60960 h 496388"/>
              <a:gd name="connsiteX5" fmla="*/ 383177 w 383177"/>
              <a:gd name="connsiteY5" fmla="*/ 34834 h 496388"/>
              <a:gd name="connsiteX6" fmla="*/ 383177 w 383177"/>
              <a:gd name="connsiteY6" fmla="*/ 0 h 4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177" h="496388">
                <a:moveTo>
                  <a:pt x="0" y="496388"/>
                </a:moveTo>
                <a:cubicBezTo>
                  <a:pt x="104503" y="394788"/>
                  <a:pt x="267420" y="329860"/>
                  <a:pt x="313509" y="191588"/>
                </a:cubicBezTo>
                <a:cubicBezTo>
                  <a:pt x="316412" y="182880"/>
                  <a:pt x="317759" y="173487"/>
                  <a:pt x="322217" y="165463"/>
                </a:cubicBezTo>
                <a:cubicBezTo>
                  <a:pt x="332383" y="147164"/>
                  <a:pt x="350431" y="133070"/>
                  <a:pt x="357051" y="113211"/>
                </a:cubicBezTo>
                <a:lnTo>
                  <a:pt x="374469" y="60960"/>
                </a:lnTo>
                <a:cubicBezTo>
                  <a:pt x="377372" y="52251"/>
                  <a:pt x="383177" y="44014"/>
                  <a:pt x="383177" y="34834"/>
                </a:cubicBezTo>
                <a:lnTo>
                  <a:pt x="383177" y="0"/>
                </a:ln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3440750" y="1608451"/>
            <a:ext cx="1237839" cy="246221"/>
          </a:xfrm>
          <a:prstGeom prst="rect">
            <a:avLst/>
          </a:prstGeom>
        </p:spPr>
        <p:txBody>
          <a:bodyPr wrap="none">
            <a:spAutoFit/>
          </a:bodyPr>
          <a:lstStyle/>
          <a:p>
            <a:pPr algn="ctr"/>
            <a:r>
              <a:rPr lang="en-US" sz="1000" dirty="0" smtClean="0"/>
              <a:t>A and B </a:t>
            </a:r>
            <a:r>
              <a:rPr lang="en-US" sz="1000" dirty="0" err="1" smtClean="0"/>
              <a:t>traj’s</a:t>
            </a:r>
            <a:r>
              <a:rPr lang="en-US" sz="1000" dirty="0" smtClean="0"/>
              <a:t> merge</a:t>
            </a:r>
            <a:endParaRPr lang="en-US" sz="1000" dirty="0"/>
          </a:p>
        </p:txBody>
      </p:sp>
      <p:sp>
        <p:nvSpPr>
          <p:cNvPr id="58" name="Freeform 57"/>
          <p:cNvSpPr/>
          <p:nvPr/>
        </p:nvSpPr>
        <p:spPr>
          <a:xfrm>
            <a:off x="5268686" y="1306286"/>
            <a:ext cx="2055223" cy="287383"/>
          </a:xfrm>
          <a:custGeom>
            <a:avLst/>
            <a:gdLst>
              <a:gd name="connsiteX0" fmla="*/ 0 w 2055223"/>
              <a:gd name="connsiteY0" fmla="*/ 287383 h 287383"/>
              <a:gd name="connsiteX1" fmla="*/ 8708 w 2055223"/>
              <a:gd name="connsiteY1" fmla="*/ 243840 h 287383"/>
              <a:gd name="connsiteX2" fmla="*/ 43543 w 2055223"/>
              <a:gd name="connsiteY2" fmla="*/ 200297 h 287383"/>
              <a:gd name="connsiteX3" fmla="*/ 52251 w 2055223"/>
              <a:gd name="connsiteY3" fmla="*/ 174171 h 287383"/>
              <a:gd name="connsiteX4" fmla="*/ 78377 w 2055223"/>
              <a:gd name="connsiteY4" fmla="*/ 165463 h 287383"/>
              <a:gd name="connsiteX5" fmla="*/ 121920 w 2055223"/>
              <a:gd name="connsiteY5" fmla="*/ 156754 h 287383"/>
              <a:gd name="connsiteX6" fmla="*/ 348343 w 2055223"/>
              <a:gd name="connsiteY6" fmla="*/ 165463 h 287383"/>
              <a:gd name="connsiteX7" fmla="*/ 374468 w 2055223"/>
              <a:gd name="connsiteY7" fmla="*/ 182880 h 287383"/>
              <a:gd name="connsiteX8" fmla="*/ 426720 w 2055223"/>
              <a:gd name="connsiteY8" fmla="*/ 200297 h 287383"/>
              <a:gd name="connsiteX9" fmla="*/ 478971 w 2055223"/>
              <a:gd name="connsiteY9" fmla="*/ 217714 h 287383"/>
              <a:gd name="connsiteX10" fmla="*/ 505097 w 2055223"/>
              <a:gd name="connsiteY10" fmla="*/ 226423 h 287383"/>
              <a:gd name="connsiteX11" fmla="*/ 531223 w 2055223"/>
              <a:gd name="connsiteY11" fmla="*/ 235131 h 287383"/>
              <a:gd name="connsiteX12" fmla="*/ 600891 w 2055223"/>
              <a:gd name="connsiteY12" fmla="*/ 226423 h 287383"/>
              <a:gd name="connsiteX13" fmla="*/ 653143 w 2055223"/>
              <a:gd name="connsiteY13" fmla="*/ 209005 h 287383"/>
              <a:gd name="connsiteX14" fmla="*/ 687977 w 2055223"/>
              <a:gd name="connsiteY14" fmla="*/ 200297 h 287383"/>
              <a:gd name="connsiteX15" fmla="*/ 766354 w 2055223"/>
              <a:gd name="connsiteY15" fmla="*/ 156754 h 287383"/>
              <a:gd name="connsiteX16" fmla="*/ 809897 w 2055223"/>
              <a:gd name="connsiteY16" fmla="*/ 113211 h 287383"/>
              <a:gd name="connsiteX17" fmla="*/ 853440 w 2055223"/>
              <a:gd name="connsiteY17" fmla="*/ 78377 h 287383"/>
              <a:gd name="connsiteX18" fmla="*/ 905691 w 2055223"/>
              <a:gd name="connsiteY18" fmla="*/ 52251 h 287383"/>
              <a:gd name="connsiteX19" fmla="*/ 1036320 w 2055223"/>
              <a:gd name="connsiteY19" fmla="*/ 69668 h 287383"/>
              <a:gd name="connsiteX20" fmla="*/ 1062445 w 2055223"/>
              <a:gd name="connsiteY20" fmla="*/ 78377 h 287383"/>
              <a:gd name="connsiteX21" fmla="*/ 1105988 w 2055223"/>
              <a:gd name="connsiteY21" fmla="*/ 104503 h 287383"/>
              <a:gd name="connsiteX22" fmla="*/ 1158240 w 2055223"/>
              <a:gd name="connsiteY22" fmla="*/ 139337 h 287383"/>
              <a:gd name="connsiteX23" fmla="*/ 1419497 w 2055223"/>
              <a:gd name="connsiteY23" fmla="*/ 130628 h 287383"/>
              <a:gd name="connsiteX24" fmla="*/ 1445623 w 2055223"/>
              <a:gd name="connsiteY24" fmla="*/ 121920 h 287383"/>
              <a:gd name="connsiteX25" fmla="*/ 1489165 w 2055223"/>
              <a:gd name="connsiteY25" fmla="*/ 87085 h 287383"/>
              <a:gd name="connsiteX26" fmla="*/ 1524000 w 2055223"/>
              <a:gd name="connsiteY26" fmla="*/ 8708 h 287383"/>
              <a:gd name="connsiteX27" fmla="*/ 1550125 w 2055223"/>
              <a:gd name="connsiteY27" fmla="*/ 0 h 287383"/>
              <a:gd name="connsiteX28" fmla="*/ 1672045 w 2055223"/>
              <a:gd name="connsiteY28" fmla="*/ 8708 h 287383"/>
              <a:gd name="connsiteX29" fmla="*/ 1698171 w 2055223"/>
              <a:gd name="connsiteY29" fmla="*/ 17417 h 287383"/>
              <a:gd name="connsiteX30" fmla="*/ 1750423 w 2055223"/>
              <a:gd name="connsiteY30" fmla="*/ 87085 h 287383"/>
              <a:gd name="connsiteX31" fmla="*/ 1776548 w 2055223"/>
              <a:gd name="connsiteY31" fmla="*/ 95794 h 287383"/>
              <a:gd name="connsiteX32" fmla="*/ 1802674 w 2055223"/>
              <a:gd name="connsiteY32" fmla="*/ 113211 h 287383"/>
              <a:gd name="connsiteX33" fmla="*/ 1837508 w 2055223"/>
              <a:gd name="connsiteY33" fmla="*/ 121920 h 287383"/>
              <a:gd name="connsiteX34" fmla="*/ 1863634 w 2055223"/>
              <a:gd name="connsiteY34" fmla="*/ 130628 h 287383"/>
              <a:gd name="connsiteX35" fmla="*/ 1933303 w 2055223"/>
              <a:gd name="connsiteY35" fmla="*/ 113211 h 287383"/>
              <a:gd name="connsiteX36" fmla="*/ 2020388 w 2055223"/>
              <a:gd name="connsiteY36" fmla="*/ 87085 h 287383"/>
              <a:gd name="connsiteX37" fmla="*/ 2055223 w 2055223"/>
              <a:gd name="connsiteY37" fmla="*/ 60960 h 287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55223" h="287383">
                <a:moveTo>
                  <a:pt x="0" y="287383"/>
                </a:moveTo>
                <a:cubicBezTo>
                  <a:pt x="2903" y="272869"/>
                  <a:pt x="3511" y="257699"/>
                  <a:pt x="8708" y="243840"/>
                </a:cubicBezTo>
                <a:cubicBezTo>
                  <a:pt x="15300" y="226261"/>
                  <a:pt x="30789" y="213051"/>
                  <a:pt x="43543" y="200297"/>
                </a:cubicBezTo>
                <a:cubicBezTo>
                  <a:pt x="46446" y="191588"/>
                  <a:pt x="45760" y="180662"/>
                  <a:pt x="52251" y="174171"/>
                </a:cubicBezTo>
                <a:cubicBezTo>
                  <a:pt x="58742" y="167680"/>
                  <a:pt x="69471" y="167689"/>
                  <a:pt x="78377" y="165463"/>
                </a:cubicBezTo>
                <a:cubicBezTo>
                  <a:pt x="92737" y="161873"/>
                  <a:pt x="107406" y="159657"/>
                  <a:pt x="121920" y="156754"/>
                </a:cubicBezTo>
                <a:cubicBezTo>
                  <a:pt x="197394" y="159657"/>
                  <a:pt x="273214" y="157691"/>
                  <a:pt x="348343" y="165463"/>
                </a:cubicBezTo>
                <a:cubicBezTo>
                  <a:pt x="358754" y="166540"/>
                  <a:pt x="364904" y="178629"/>
                  <a:pt x="374468" y="182880"/>
                </a:cubicBezTo>
                <a:cubicBezTo>
                  <a:pt x="391245" y="190336"/>
                  <a:pt x="409303" y="194491"/>
                  <a:pt x="426720" y="200297"/>
                </a:cubicBezTo>
                <a:lnTo>
                  <a:pt x="478971" y="217714"/>
                </a:lnTo>
                <a:lnTo>
                  <a:pt x="505097" y="226423"/>
                </a:lnTo>
                <a:lnTo>
                  <a:pt x="531223" y="235131"/>
                </a:lnTo>
                <a:cubicBezTo>
                  <a:pt x="554446" y="232228"/>
                  <a:pt x="578007" y="231327"/>
                  <a:pt x="600891" y="226423"/>
                </a:cubicBezTo>
                <a:cubicBezTo>
                  <a:pt x="618843" y="222576"/>
                  <a:pt x="635332" y="213458"/>
                  <a:pt x="653143" y="209005"/>
                </a:cubicBezTo>
                <a:lnTo>
                  <a:pt x="687977" y="200297"/>
                </a:lnTo>
                <a:cubicBezTo>
                  <a:pt x="747866" y="160371"/>
                  <a:pt x="720370" y="172083"/>
                  <a:pt x="766354" y="156754"/>
                </a:cubicBezTo>
                <a:cubicBezTo>
                  <a:pt x="812799" y="87085"/>
                  <a:pt x="751840" y="171268"/>
                  <a:pt x="809897" y="113211"/>
                </a:cubicBezTo>
                <a:cubicBezTo>
                  <a:pt x="849288" y="73820"/>
                  <a:pt x="802578" y="95330"/>
                  <a:pt x="853440" y="78377"/>
                </a:cubicBezTo>
                <a:cubicBezTo>
                  <a:pt x="866649" y="69571"/>
                  <a:pt x="887664" y="52251"/>
                  <a:pt x="905691" y="52251"/>
                </a:cubicBezTo>
                <a:cubicBezTo>
                  <a:pt x="938329" y="52251"/>
                  <a:pt x="999268" y="60405"/>
                  <a:pt x="1036320" y="69668"/>
                </a:cubicBezTo>
                <a:cubicBezTo>
                  <a:pt x="1045225" y="71894"/>
                  <a:pt x="1053737" y="75474"/>
                  <a:pt x="1062445" y="78377"/>
                </a:cubicBezTo>
                <a:cubicBezTo>
                  <a:pt x="1101522" y="117452"/>
                  <a:pt x="1055116" y="76241"/>
                  <a:pt x="1105988" y="104503"/>
                </a:cubicBezTo>
                <a:cubicBezTo>
                  <a:pt x="1124287" y="114669"/>
                  <a:pt x="1158240" y="139337"/>
                  <a:pt x="1158240" y="139337"/>
                </a:cubicBezTo>
                <a:cubicBezTo>
                  <a:pt x="1245326" y="136434"/>
                  <a:pt x="1332523" y="135899"/>
                  <a:pt x="1419497" y="130628"/>
                </a:cubicBezTo>
                <a:cubicBezTo>
                  <a:pt x="1428660" y="130073"/>
                  <a:pt x="1437412" y="126025"/>
                  <a:pt x="1445623" y="121920"/>
                </a:cubicBezTo>
                <a:cubicBezTo>
                  <a:pt x="1467594" y="110935"/>
                  <a:pt x="1472966" y="103285"/>
                  <a:pt x="1489165" y="87085"/>
                </a:cubicBezTo>
                <a:cubicBezTo>
                  <a:pt x="1494487" y="71121"/>
                  <a:pt x="1505182" y="23762"/>
                  <a:pt x="1524000" y="8708"/>
                </a:cubicBezTo>
                <a:cubicBezTo>
                  <a:pt x="1531168" y="2974"/>
                  <a:pt x="1541417" y="2903"/>
                  <a:pt x="1550125" y="0"/>
                </a:cubicBezTo>
                <a:cubicBezTo>
                  <a:pt x="1590765" y="2903"/>
                  <a:pt x="1631581" y="3948"/>
                  <a:pt x="1672045" y="8708"/>
                </a:cubicBezTo>
                <a:cubicBezTo>
                  <a:pt x="1681162" y="9781"/>
                  <a:pt x="1691680" y="10926"/>
                  <a:pt x="1698171" y="17417"/>
                </a:cubicBezTo>
                <a:cubicBezTo>
                  <a:pt x="1704664" y="23910"/>
                  <a:pt x="1731106" y="75495"/>
                  <a:pt x="1750423" y="87085"/>
                </a:cubicBezTo>
                <a:cubicBezTo>
                  <a:pt x="1758294" y="91808"/>
                  <a:pt x="1768338" y="91689"/>
                  <a:pt x="1776548" y="95794"/>
                </a:cubicBezTo>
                <a:cubicBezTo>
                  <a:pt x="1785909" y="100475"/>
                  <a:pt x="1793054" y="109088"/>
                  <a:pt x="1802674" y="113211"/>
                </a:cubicBezTo>
                <a:cubicBezTo>
                  <a:pt x="1813675" y="117926"/>
                  <a:pt x="1826000" y="118632"/>
                  <a:pt x="1837508" y="121920"/>
                </a:cubicBezTo>
                <a:cubicBezTo>
                  <a:pt x="1846334" y="124442"/>
                  <a:pt x="1854925" y="127725"/>
                  <a:pt x="1863634" y="130628"/>
                </a:cubicBezTo>
                <a:cubicBezTo>
                  <a:pt x="1952167" y="112923"/>
                  <a:pt x="1870815" y="131065"/>
                  <a:pt x="1933303" y="113211"/>
                </a:cubicBezTo>
                <a:cubicBezTo>
                  <a:pt x="1954606" y="107125"/>
                  <a:pt x="2004860" y="97437"/>
                  <a:pt x="2020388" y="87085"/>
                </a:cubicBezTo>
                <a:cubicBezTo>
                  <a:pt x="2049930" y="67391"/>
                  <a:pt x="2039113" y="77068"/>
                  <a:pt x="2055223" y="609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a:off x="5164183" y="1636979"/>
            <a:ext cx="879589" cy="853672"/>
          </a:xfrm>
          <a:custGeom>
            <a:avLst/>
            <a:gdLst>
              <a:gd name="connsiteX0" fmla="*/ 0 w 879589"/>
              <a:gd name="connsiteY0" fmla="*/ 8941 h 853672"/>
              <a:gd name="connsiteX1" fmla="*/ 95794 w 879589"/>
              <a:gd name="connsiteY1" fmla="*/ 8941 h 853672"/>
              <a:gd name="connsiteX2" fmla="*/ 148046 w 879589"/>
              <a:gd name="connsiteY2" fmla="*/ 26358 h 853672"/>
              <a:gd name="connsiteX3" fmla="*/ 174171 w 879589"/>
              <a:gd name="connsiteY3" fmla="*/ 52484 h 853672"/>
              <a:gd name="connsiteX4" fmla="*/ 226423 w 879589"/>
              <a:gd name="connsiteY4" fmla="*/ 87318 h 853672"/>
              <a:gd name="connsiteX5" fmla="*/ 252548 w 879589"/>
              <a:gd name="connsiteY5" fmla="*/ 104735 h 853672"/>
              <a:gd name="connsiteX6" fmla="*/ 278674 w 879589"/>
              <a:gd name="connsiteY6" fmla="*/ 122152 h 853672"/>
              <a:gd name="connsiteX7" fmla="*/ 296091 w 879589"/>
              <a:gd name="connsiteY7" fmla="*/ 139570 h 853672"/>
              <a:gd name="connsiteX8" fmla="*/ 322217 w 879589"/>
              <a:gd name="connsiteY8" fmla="*/ 148278 h 853672"/>
              <a:gd name="connsiteX9" fmla="*/ 374468 w 879589"/>
              <a:gd name="connsiteY9" fmla="*/ 183112 h 853672"/>
              <a:gd name="connsiteX10" fmla="*/ 391886 w 879589"/>
              <a:gd name="connsiteY10" fmla="*/ 200530 h 853672"/>
              <a:gd name="connsiteX11" fmla="*/ 418011 w 879589"/>
              <a:gd name="connsiteY11" fmla="*/ 209238 h 853672"/>
              <a:gd name="connsiteX12" fmla="*/ 470263 w 879589"/>
              <a:gd name="connsiteY12" fmla="*/ 270198 h 853672"/>
              <a:gd name="connsiteX13" fmla="*/ 539931 w 879589"/>
              <a:gd name="connsiteY13" fmla="*/ 331158 h 853672"/>
              <a:gd name="connsiteX14" fmla="*/ 557348 w 879589"/>
              <a:gd name="connsiteY14" fmla="*/ 357284 h 853672"/>
              <a:gd name="connsiteX15" fmla="*/ 600891 w 879589"/>
              <a:gd name="connsiteY15" fmla="*/ 392118 h 853672"/>
              <a:gd name="connsiteX16" fmla="*/ 627017 w 879589"/>
              <a:gd name="connsiteY16" fmla="*/ 418244 h 853672"/>
              <a:gd name="connsiteX17" fmla="*/ 635726 w 879589"/>
              <a:gd name="connsiteY17" fmla="*/ 444370 h 853672"/>
              <a:gd name="connsiteX18" fmla="*/ 670560 w 879589"/>
              <a:gd name="connsiteY18" fmla="*/ 496621 h 853672"/>
              <a:gd name="connsiteX19" fmla="*/ 705394 w 879589"/>
              <a:gd name="connsiteY19" fmla="*/ 540164 h 853672"/>
              <a:gd name="connsiteX20" fmla="*/ 748937 w 879589"/>
              <a:gd name="connsiteY20" fmla="*/ 583707 h 853672"/>
              <a:gd name="connsiteX21" fmla="*/ 757646 w 879589"/>
              <a:gd name="connsiteY21" fmla="*/ 609832 h 853672"/>
              <a:gd name="connsiteX22" fmla="*/ 775063 w 879589"/>
              <a:gd name="connsiteY22" fmla="*/ 627250 h 853672"/>
              <a:gd name="connsiteX23" fmla="*/ 792480 w 879589"/>
              <a:gd name="connsiteY23" fmla="*/ 679501 h 853672"/>
              <a:gd name="connsiteX24" fmla="*/ 801188 w 879589"/>
              <a:gd name="connsiteY24" fmla="*/ 705627 h 853672"/>
              <a:gd name="connsiteX25" fmla="*/ 818606 w 879589"/>
              <a:gd name="connsiteY25" fmla="*/ 723044 h 853672"/>
              <a:gd name="connsiteX26" fmla="*/ 836023 w 879589"/>
              <a:gd name="connsiteY26" fmla="*/ 775295 h 853672"/>
              <a:gd name="connsiteX27" fmla="*/ 844731 w 879589"/>
              <a:gd name="connsiteY27" fmla="*/ 801421 h 853672"/>
              <a:gd name="connsiteX28" fmla="*/ 870857 w 879589"/>
              <a:gd name="connsiteY28" fmla="*/ 818838 h 853672"/>
              <a:gd name="connsiteX29" fmla="*/ 879566 w 879589"/>
              <a:gd name="connsiteY29" fmla="*/ 853672 h 85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9589" h="853672">
                <a:moveTo>
                  <a:pt x="0" y="8941"/>
                </a:moveTo>
                <a:cubicBezTo>
                  <a:pt x="50481" y="-1156"/>
                  <a:pt x="41321" y="-4677"/>
                  <a:pt x="95794" y="8941"/>
                </a:cubicBezTo>
                <a:cubicBezTo>
                  <a:pt x="113605" y="13394"/>
                  <a:pt x="148046" y="26358"/>
                  <a:pt x="148046" y="26358"/>
                </a:cubicBezTo>
                <a:cubicBezTo>
                  <a:pt x="156754" y="35067"/>
                  <a:pt x="164450" y="44923"/>
                  <a:pt x="174171" y="52484"/>
                </a:cubicBezTo>
                <a:cubicBezTo>
                  <a:pt x="190694" y="65336"/>
                  <a:pt x="209006" y="75707"/>
                  <a:pt x="226423" y="87318"/>
                </a:cubicBezTo>
                <a:lnTo>
                  <a:pt x="252548" y="104735"/>
                </a:lnTo>
                <a:cubicBezTo>
                  <a:pt x="261257" y="110541"/>
                  <a:pt x="271273" y="114751"/>
                  <a:pt x="278674" y="122152"/>
                </a:cubicBezTo>
                <a:cubicBezTo>
                  <a:pt x="284480" y="127958"/>
                  <a:pt x="289050" y="135346"/>
                  <a:pt x="296091" y="139570"/>
                </a:cubicBezTo>
                <a:cubicBezTo>
                  <a:pt x="303962" y="144293"/>
                  <a:pt x="313508" y="145375"/>
                  <a:pt x="322217" y="148278"/>
                </a:cubicBezTo>
                <a:cubicBezTo>
                  <a:pt x="339634" y="159889"/>
                  <a:pt x="359666" y="168310"/>
                  <a:pt x="374468" y="183112"/>
                </a:cubicBezTo>
                <a:cubicBezTo>
                  <a:pt x="380274" y="188918"/>
                  <a:pt x="384845" y="196305"/>
                  <a:pt x="391886" y="200530"/>
                </a:cubicBezTo>
                <a:cubicBezTo>
                  <a:pt x="399757" y="205253"/>
                  <a:pt x="409303" y="206335"/>
                  <a:pt x="418011" y="209238"/>
                </a:cubicBezTo>
                <a:cubicBezTo>
                  <a:pt x="501799" y="293026"/>
                  <a:pt x="380888" y="169652"/>
                  <a:pt x="470263" y="270198"/>
                </a:cubicBezTo>
                <a:cubicBezTo>
                  <a:pt x="507313" y="311879"/>
                  <a:pt x="503811" y="307078"/>
                  <a:pt x="539931" y="331158"/>
                </a:cubicBezTo>
                <a:cubicBezTo>
                  <a:pt x="545737" y="339867"/>
                  <a:pt x="550810" y="349111"/>
                  <a:pt x="557348" y="357284"/>
                </a:cubicBezTo>
                <a:cubicBezTo>
                  <a:pt x="577615" y="382617"/>
                  <a:pt x="573737" y="369489"/>
                  <a:pt x="600891" y="392118"/>
                </a:cubicBezTo>
                <a:cubicBezTo>
                  <a:pt x="610352" y="400003"/>
                  <a:pt x="618308" y="409535"/>
                  <a:pt x="627017" y="418244"/>
                </a:cubicBezTo>
                <a:cubicBezTo>
                  <a:pt x="629920" y="426953"/>
                  <a:pt x="631268" y="436345"/>
                  <a:pt x="635726" y="444370"/>
                </a:cubicBezTo>
                <a:cubicBezTo>
                  <a:pt x="645892" y="462668"/>
                  <a:pt x="670560" y="496621"/>
                  <a:pt x="670560" y="496621"/>
                </a:cubicBezTo>
                <a:cubicBezTo>
                  <a:pt x="687513" y="547483"/>
                  <a:pt x="666003" y="500773"/>
                  <a:pt x="705394" y="540164"/>
                </a:cubicBezTo>
                <a:cubicBezTo>
                  <a:pt x="763451" y="598221"/>
                  <a:pt x="679268" y="537262"/>
                  <a:pt x="748937" y="583707"/>
                </a:cubicBezTo>
                <a:cubicBezTo>
                  <a:pt x="751840" y="592415"/>
                  <a:pt x="752923" y="601961"/>
                  <a:pt x="757646" y="609832"/>
                </a:cubicBezTo>
                <a:cubicBezTo>
                  <a:pt x="761870" y="616873"/>
                  <a:pt x="771391" y="619906"/>
                  <a:pt x="775063" y="627250"/>
                </a:cubicBezTo>
                <a:cubicBezTo>
                  <a:pt x="783273" y="643671"/>
                  <a:pt x="786674" y="662084"/>
                  <a:pt x="792480" y="679501"/>
                </a:cubicBezTo>
                <a:cubicBezTo>
                  <a:pt x="795383" y="688210"/>
                  <a:pt x="794697" y="699136"/>
                  <a:pt x="801188" y="705627"/>
                </a:cubicBezTo>
                <a:lnTo>
                  <a:pt x="818606" y="723044"/>
                </a:lnTo>
                <a:lnTo>
                  <a:pt x="836023" y="775295"/>
                </a:lnTo>
                <a:cubicBezTo>
                  <a:pt x="838926" y="784004"/>
                  <a:pt x="837093" y="796329"/>
                  <a:pt x="844731" y="801421"/>
                </a:cubicBezTo>
                <a:lnTo>
                  <a:pt x="870857" y="818838"/>
                </a:lnTo>
                <a:cubicBezTo>
                  <a:pt x="880484" y="847718"/>
                  <a:pt x="879566" y="835784"/>
                  <a:pt x="879566" y="853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6035040" y="2333897"/>
            <a:ext cx="1288891" cy="183145"/>
          </a:xfrm>
          <a:custGeom>
            <a:avLst/>
            <a:gdLst>
              <a:gd name="connsiteX0" fmla="*/ 0 w 1288891"/>
              <a:gd name="connsiteY0" fmla="*/ 148046 h 183145"/>
              <a:gd name="connsiteX1" fmla="*/ 148046 w 1288891"/>
              <a:gd name="connsiteY1" fmla="*/ 182880 h 183145"/>
              <a:gd name="connsiteX2" fmla="*/ 191589 w 1288891"/>
              <a:gd name="connsiteY2" fmla="*/ 156754 h 183145"/>
              <a:gd name="connsiteX3" fmla="*/ 209006 w 1288891"/>
              <a:gd name="connsiteY3" fmla="*/ 130629 h 183145"/>
              <a:gd name="connsiteX4" fmla="*/ 235131 w 1288891"/>
              <a:gd name="connsiteY4" fmla="*/ 121920 h 183145"/>
              <a:gd name="connsiteX5" fmla="*/ 304800 w 1288891"/>
              <a:gd name="connsiteY5" fmla="*/ 69669 h 183145"/>
              <a:gd name="connsiteX6" fmla="*/ 357051 w 1288891"/>
              <a:gd name="connsiteY6" fmla="*/ 52252 h 183145"/>
              <a:gd name="connsiteX7" fmla="*/ 548640 w 1288891"/>
              <a:gd name="connsiteY7" fmla="*/ 60960 h 183145"/>
              <a:gd name="connsiteX8" fmla="*/ 644434 w 1288891"/>
              <a:gd name="connsiteY8" fmla="*/ 87086 h 183145"/>
              <a:gd name="connsiteX9" fmla="*/ 862149 w 1288891"/>
              <a:gd name="connsiteY9" fmla="*/ 60960 h 183145"/>
              <a:gd name="connsiteX10" fmla="*/ 888274 w 1288891"/>
              <a:gd name="connsiteY10" fmla="*/ 52252 h 183145"/>
              <a:gd name="connsiteX11" fmla="*/ 975360 w 1288891"/>
              <a:gd name="connsiteY11" fmla="*/ 17417 h 183145"/>
              <a:gd name="connsiteX12" fmla="*/ 1001486 w 1288891"/>
              <a:gd name="connsiteY12" fmla="*/ 8709 h 183145"/>
              <a:gd name="connsiteX13" fmla="*/ 1027611 w 1288891"/>
              <a:gd name="connsiteY13" fmla="*/ 0 h 183145"/>
              <a:gd name="connsiteX14" fmla="*/ 1114697 w 1288891"/>
              <a:gd name="connsiteY14" fmla="*/ 17417 h 183145"/>
              <a:gd name="connsiteX15" fmla="*/ 1149531 w 1288891"/>
              <a:gd name="connsiteY15" fmla="*/ 34834 h 183145"/>
              <a:gd name="connsiteX16" fmla="*/ 1210491 w 1288891"/>
              <a:gd name="connsiteY16" fmla="*/ 52252 h 183145"/>
              <a:gd name="connsiteX17" fmla="*/ 1236617 w 1288891"/>
              <a:gd name="connsiteY17" fmla="*/ 69669 h 183145"/>
              <a:gd name="connsiteX18" fmla="*/ 1288869 w 1288891"/>
              <a:gd name="connsiteY18" fmla="*/ 95794 h 183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88891" h="183145">
                <a:moveTo>
                  <a:pt x="0" y="148046"/>
                </a:moveTo>
                <a:cubicBezTo>
                  <a:pt x="49349" y="159657"/>
                  <a:pt x="97911" y="175360"/>
                  <a:pt x="148046" y="182880"/>
                </a:cubicBezTo>
                <a:cubicBezTo>
                  <a:pt x="165479" y="185495"/>
                  <a:pt x="182423" y="168212"/>
                  <a:pt x="191589" y="156754"/>
                </a:cubicBezTo>
                <a:cubicBezTo>
                  <a:pt x="198127" y="148581"/>
                  <a:pt x="200833" y="137167"/>
                  <a:pt x="209006" y="130629"/>
                </a:cubicBezTo>
                <a:cubicBezTo>
                  <a:pt x="216174" y="124895"/>
                  <a:pt x="226423" y="124823"/>
                  <a:pt x="235131" y="121920"/>
                </a:cubicBezTo>
                <a:cubicBezTo>
                  <a:pt x="255763" y="101290"/>
                  <a:pt x="275261" y="79515"/>
                  <a:pt x="304800" y="69669"/>
                </a:cubicBezTo>
                <a:lnTo>
                  <a:pt x="357051" y="52252"/>
                </a:lnTo>
                <a:cubicBezTo>
                  <a:pt x="420914" y="55155"/>
                  <a:pt x="485028" y="54599"/>
                  <a:pt x="548640" y="60960"/>
                </a:cubicBezTo>
                <a:cubicBezTo>
                  <a:pt x="576709" y="63767"/>
                  <a:pt x="614967" y="77263"/>
                  <a:pt x="644434" y="87086"/>
                </a:cubicBezTo>
                <a:cubicBezTo>
                  <a:pt x="828233" y="77412"/>
                  <a:pt x="757500" y="95842"/>
                  <a:pt x="862149" y="60960"/>
                </a:cubicBezTo>
                <a:cubicBezTo>
                  <a:pt x="870857" y="58057"/>
                  <a:pt x="880064" y="56357"/>
                  <a:pt x="888274" y="52252"/>
                </a:cubicBezTo>
                <a:cubicBezTo>
                  <a:pt x="939527" y="26625"/>
                  <a:pt x="910796" y="38938"/>
                  <a:pt x="975360" y="17417"/>
                </a:cubicBezTo>
                <a:lnTo>
                  <a:pt x="1001486" y="8709"/>
                </a:lnTo>
                <a:lnTo>
                  <a:pt x="1027611" y="0"/>
                </a:lnTo>
                <a:cubicBezTo>
                  <a:pt x="1045665" y="3009"/>
                  <a:pt x="1093915" y="9624"/>
                  <a:pt x="1114697" y="17417"/>
                </a:cubicBezTo>
                <a:cubicBezTo>
                  <a:pt x="1126852" y="21975"/>
                  <a:pt x="1137376" y="30276"/>
                  <a:pt x="1149531" y="34834"/>
                </a:cubicBezTo>
                <a:cubicBezTo>
                  <a:pt x="1171858" y="43207"/>
                  <a:pt x="1189434" y="41723"/>
                  <a:pt x="1210491" y="52252"/>
                </a:cubicBezTo>
                <a:cubicBezTo>
                  <a:pt x="1219852" y="56933"/>
                  <a:pt x="1227053" y="65418"/>
                  <a:pt x="1236617" y="69669"/>
                </a:cubicBezTo>
                <a:cubicBezTo>
                  <a:pt x="1291623" y="94116"/>
                  <a:pt x="1288869" y="67760"/>
                  <a:pt x="1288869" y="9579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60"/>
          <p:cNvSpPr/>
          <p:nvPr/>
        </p:nvSpPr>
        <p:spPr>
          <a:xfrm>
            <a:off x="6026331" y="2386149"/>
            <a:ext cx="1306286" cy="192326"/>
          </a:xfrm>
          <a:custGeom>
            <a:avLst/>
            <a:gdLst>
              <a:gd name="connsiteX0" fmla="*/ 0 w 1306286"/>
              <a:gd name="connsiteY0" fmla="*/ 113211 h 192326"/>
              <a:gd name="connsiteX1" fmla="*/ 209006 w 1306286"/>
              <a:gd name="connsiteY1" fmla="*/ 191588 h 192326"/>
              <a:gd name="connsiteX2" fmla="*/ 243840 w 1306286"/>
              <a:gd name="connsiteY2" fmla="*/ 182880 h 192326"/>
              <a:gd name="connsiteX3" fmla="*/ 296092 w 1306286"/>
              <a:gd name="connsiteY3" fmla="*/ 165462 h 192326"/>
              <a:gd name="connsiteX4" fmla="*/ 322218 w 1306286"/>
              <a:gd name="connsiteY4" fmla="*/ 156754 h 192326"/>
              <a:gd name="connsiteX5" fmla="*/ 348343 w 1306286"/>
              <a:gd name="connsiteY5" fmla="*/ 139337 h 192326"/>
              <a:gd name="connsiteX6" fmla="*/ 400595 w 1306286"/>
              <a:gd name="connsiteY6" fmla="*/ 121920 h 192326"/>
              <a:gd name="connsiteX7" fmla="*/ 426720 w 1306286"/>
              <a:gd name="connsiteY7" fmla="*/ 104502 h 192326"/>
              <a:gd name="connsiteX8" fmla="*/ 496389 w 1306286"/>
              <a:gd name="connsiteY8" fmla="*/ 87085 h 192326"/>
              <a:gd name="connsiteX9" fmla="*/ 548640 w 1306286"/>
              <a:gd name="connsiteY9" fmla="*/ 52251 h 192326"/>
              <a:gd name="connsiteX10" fmla="*/ 566058 w 1306286"/>
              <a:gd name="connsiteY10" fmla="*/ 34834 h 192326"/>
              <a:gd name="connsiteX11" fmla="*/ 627018 w 1306286"/>
              <a:gd name="connsiteY11" fmla="*/ 17417 h 192326"/>
              <a:gd name="connsiteX12" fmla="*/ 679269 w 1306286"/>
              <a:gd name="connsiteY12" fmla="*/ 0 h 192326"/>
              <a:gd name="connsiteX13" fmla="*/ 827315 w 1306286"/>
              <a:gd name="connsiteY13" fmla="*/ 8708 h 192326"/>
              <a:gd name="connsiteX14" fmla="*/ 1036320 w 1306286"/>
              <a:gd name="connsiteY14" fmla="*/ 26125 h 192326"/>
              <a:gd name="connsiteX15" fmla="*/ 1053738 w 1306286"/>
              <a:gd name="connsiteY15" fmla="*/ 43542 h 192326"/>
              <a:gd name="connsiteX16" fmla="*/ 1079863 w 1306286"/>
              <a:gd name="connsiteY16" fmla="*/ 60960 h 192326"/>
              <a:gd name="connsiteX17" fmla="*/ 1097280 w 1306286"/>
              <a:gd name="connsiteY17" fmla="*/ 87085 h 192326"/>
              <a:gd name="connsiteX18" fmla="*/ 1140823 w 1306286"/>
              <a:gd name="connsiteY18" fmla="*/ 95794 h 192326"/>
              <a:gd name="connsiteX19" fmla="*/ 1166949 w 1306286"/>
              <a:gd name="connsiteY19" fmla="*/ 104502 h 192326"/>
              <a:gd name="connsiteX20" fmla="*/ 1306286 w 1306286"/>
              <a:gd name="connsiteY20" fmla="*/ 113211 h 19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06286" h="192326">
                <a:moveTo>
                  <a:pt x="0" y="113211"/>
                </a:moveTo>
                <a:cubicBezTo>
                  <a:pt x="69669" y="139337"/>
                  <a:pt x="137463" y="171147"/>
                  <a:pt x="209006" y="191588"/>
                </a:cubicBezTo>
                <a:cubicBezTo>
                  <a:pt x="220514" y="194876"/>
                  <a:pt x="232376" y="186319"/>
                  <a:pt x="243840" y="182880"/>
                </a:cubicBezTo>
                <a:cubicBezTo>
                  <a:pt x="261425" y="177604"/>
                  <a:pt x="278675" y="171268"/>
                  <a:pt x="296092" y="165462"/>
                </a:cubicBezTo>
                <a:lnTo>
                  <a:pt x="322218" y="156754"/>
                </a:lnTo>
                <a:cubicBezTo>
                  <a:pt x="330926" y="150948"/>
                  <a:pt x="338779" y="143588"/>
                  <a:pt x="348343" y="139337"/>
                </a:cubicBezTo>
                <a:cubicBezTo>
                  <a:pt x="365120" y="131881"/>
                  <a:pt x="400595" y="121920"/>
                  <a:pt x="400595" y="121920"/>
                </a:cubicBezTo>
                <a:cubicBezTo>
                  <a:pt x="409303" y="116114"/>
                  <a:pt x="416920" y="108177"/>
                  <a:pt x="426720" y="104502"/>
                </a:cubicBezTo>
                <a:cubicBezTo>
                  <a:pt x="450487" y="95589"/>
                  <a:pt x="474068" y="99485"/>
                  <a:pt x="496389" y="87085"/>
                </a:cubicBezTo>
                <a:cubicBezTo>
                  <a:pt x="514687" y="76919"/>
                  <a:pt x="533838" y="67052"/>
                  <a:pt x="548640" y="52251"/>
                </a:cubicBezTo>
                <a:cubicBezTo>
                  <a:pt x="554446" y="46445"/>
                  <a:pt x="559017" y="39058"/>
                  <a:pt x="566058" y="34834"/>
                </a:cubicBezTo>
                <a:cubicBezTo>
                  <a:pt x="575819" y="28978"/>
                  <a:pt x="619420" y="19696"/>
                  <a:pt x="627018" y="17417"/>
                </a:cubicBezTo>
                <a:cubicBezTo>
                  <a:pt x="644603" y="12142"/>
                  <a:pt x="679269" y="0"/>
                  <a:pt x="679269" y="0"/>
                </a:cubicBezTo>
                <a:lnTo>
                  <a:pt x="827315" y="8708"/>
                </a:lnTo>
                <a:cubicBezTo>
                  <a:pt x="1022792" y="18996"/>
                  <a:pt x="951782" y="-2053"/>
                  <a:pt x="1036320" y="26125"/>
                </a:cubicBezTo>
                <a:cubicBezTo>
                  <a:pt x="1042126" y="31931"/>
                  <a:pt x="1047327" y="38413"/>
                  <a:pt x="1053738" y="43542"/>
                </a:cubicBezTo>
                <a:cubicBezTo>
                  <a:pt x="1061911" y="50080"/>
                  <a:pt x="1072462" y="53559"/>
                  <a:pt x="1079863" y="60960"/>
                </a:cubicBezTo>
                <a:cubicBezTo>
                  <a:pt x="1087264" y="68361"/>
                  <a:pt x="1088193" y="81892"/>
                  <a:pt x="1097280" y="87085"/>
                </a:cubicBezTo>
                <a:cubicBezTo>
                  <a:pt x="1110132" y="94429"/>
                  <a:pt x="1126463" y="92204"/>
                  <a:pt x="1140823" y="95794"/>
                </a:cubicBezTo>
                <a:cubicBezTo>
                  <a:pt x="1149729" y="98020"/>
                  <a:pt x="1157948" y="102702"/>
                  <a:pt x="1166949" y="104502"/>
                </a:cubicBezTo>
                <a:cubicBezTo>
                  <a:pt x="1228969" y="116906"/>
                  <a:pt x="1238951" y="113211"/>
                  <a:pt x="1306286" y="113211"/>
                </a:cubicBez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940232" y="2153319"/>
            <a:ext cx="1596912" cy="246221"/>
          </a:xfrm>
          <a:prstGeom prst="rect">
            <a:avLst/>
          </a:prstGeom>
        </p:spPr>
        <p:txBody>
          <a:bodyPr wrap="none">
            <a:spAutoFit/>
          </a:bodyPr>
          <a:lstStyle/>
          <a:p>
            <a:pPr algn="ctr"/>
            <a:r>
              <a:rPr lang="en-US" sz="1000" dirty="0" smtClean="0"/>
              <a:t>A and B </a:t>
            </a:r>
            <a:r>
              <a:rPr lang="en-US" sz="1000" dirty="0" err="1" smtClean="0"/>
              <a:t>traj’s</a:t>
            </a:r>
            <a:r>
              <a:rPr lang="en-US" sz="1000" dirty="0" smtClean="0"/>
              <a:t> diverge again</a:t>
            </a:r>
            <a:endParaRPr lang="en-US" sz="1000" dirty="0"/>
          </a:p>
        </p:txBody>
      </p:sp>
      <p:sp>
        <p:nvSpPr>
          <p:cNvPr id="63" name="Freeform 62"/>
          <p:cNvSpPr/>
          <p:nvPr/>
        </p:nvSpPr>
        <p:spPr>
          <a:xfrm>
            <a:off x="5677989" y="1480457"/>
            <a:ext cx="365760" cy="278674"/>
          </a:xfrm>
          <a:custGeom>
            <a:avLst/>
            <a:gdLst>
              <a:gd name="connsiteX0" fmla="*/ 0 w 365760"/>
              <a:gd name="connsiteY0" fmla="*/ 278674 h 278674"/>
              <a:gd name="connsiteX1" fmla="*/ 104502 w 365760"/>
              <a:gd name="connsiteY1" fmla="*/ 104503 h 278674"/>
              <a:gd name="connsiteX2" fmla="*/ 121920 w 365760"/>
              <a:gd name="connsiteY2" fmla="*/ 87086 h 278674"/>
              <a:gd name="connsiteX3" fmla="*/ 148045 w 365760"/>
              <a:gd name="connsiteY3" fmla="*/ 78377 h 278674"/>
              <a:gd name="connsiteX4" fmla="*/ 209005 w 365760"/>
              <a:gd name="connsiteY4" fmla="*/ 69669 h 278674"/>
              <a:gd name="connsiteX5" fmla="*/ 287382 w 365760"/>
              <a:gd name="connsiteY5" fmla="*/ 43543 h 278674"/>
              <a:gd name="connsiteX6" fmla="*/ 313508 w 365760"/>
              <a:gd name="connsiteY6" fmla="*/ 34834 h 278674"/>
              <a:gd name="connsiteX7" fmla="*/ 365760 w 365760"/>
              <a:gd name="connsiteY7" fmla="*/ 0 h 27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 h="278674">
                <a:moveTo>
                  <a:pt x="0" y="278674"/>
                </a:moveTo>
                <a:cubicBezTo>
                  <a:pt x="34834" y="220617"/>
                  <a:pt x="68153" y="161623"/>
                  <a:pt x="104502" y="104503"/>
                </a:cubicBezTo>
                <a:cubicBezTo>
                  <a:pt x="108910" y="97576"/>
                  <a:pt x="114879" y="91310"/>
                  <a:pt x="121920" y="87086"/>
                </a:cubicBezTo>
                <a:cubicBezTo>
                  <a:pt x="129791" y="82363"/>
                  <a:pt x="139044" y="80177"/>
                  <a:pt x="148045" y="78377"/>
                </a:cubicBezTo>
                <a:cubicBezTo>
                  <a:pt x="168173" y="74351"/>
                  <a:pt x="188685" y="72572"/>
                  <a:pt x="209005" y="69669"/>
                </a:cubicBezTo>
                <a:lnTo>
                  <a:pt x="287382" y="43543"/>
                </a:lnTo>
                <a:cubicBezTo>
                  <a:pt x="296091" y="40640"/>
                  <a:pt x="305870" y="39926"/>
                  <a:pt x="313508" y="34834"/>
                </a:cubicBezTo>
                <a:lnTo>
                  <a:pt x="365760" y="0"/>
                </a:ln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5834742" y="1530333"/>
            <a:ext cx="1329211" cy="246221"/>
          </a:xfrm>
          <a:prstGeom prst="rect">
            <a:avLst/>
          </a:prstGeom>
        </p:spPr>
        <p:txBody>
          <a:bodyPr wrap="none">
            <a:spAutoFit/>
          </a:bodyPr>
          <a:lstStyle/>
          <a:p>
            <a:pPr algn="ctr"/>
            <a:r>
              <a:rPr lang="en-US" sz="1000" dirty="0" smtClean="0"/>
              <a:t>C and D </a:t>
            </a:r>
            <a:r>
              <a:rPr lang="en-US" sz="1000" dirty="0" err="1" smtClean="0"/>
              <a:t>traj’s</a:t>
            </a:r>
            <a:r>
              <a:rPr lang="en-US" sz="1000" dirty="0" smtClean="0"/>
              <a:t> merge?</a:t>
            </a:r>
            <a:endParaRPr lang="en-US" sz="1000" dirty="0"/>
          </a:p>
        </p:txBody>
      </p:sp>
      <p:sp>
        <p:nvSpPr>
          <p:cNvPr id="65" name="Rectangle 64"/>
          <p:cNvSpPr/>
          <p:nvPr/>
        </p:nvSpPr>
        <p:spPr>
          <a:xfrm>
            <a:off x="4960691" y="2677123"/>
            <a:ext cx="1701108" cy="246221"/>
          </a:xfrm>
          <a:prstGeom prst="rect">
            <a:avLst/>
          </a:prstGeom>
        </p:spPr>
        <p:txBody>
          <a:bodyPr wrap="none">
            <a:spAutoFit/>
          </a:bodyPr>
          <a:lstStyle/>
          <a:p>
            <a:pPr algn="ctr"/>
            <a:r>
              <a:rPr lang="en-US" sz="1000" dirty="0" smtClean="0"/>
              <a:t>C returns to status quo ante?</a:t>
            </a:r>
            <a:endParaRPr lang="en-US" sz="1000" dirty="0"/>
          </a:p>
        </p:txBody>
      </p:sp>
    </p:spTree>
    <p:extLst>
      <p:ext uri="{BB962C8B-B14F-4D97-AF65-F5344CB8AC3E}">
        <p14:creationId xmlns:p14="http://schemas.microsoft.com/office/powerpoint/2010/main" val="3160255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5133</TotalTime>
  <Words>1572</Words>
  <Application>Microsoft Office PowerPoint</Application>
  <PresentationFormat>On-screen Show (4:3)</PresentationFormat>
  <Paragraphs>157</Paragraphs>
  <Slides>15</Slides>
  <Notes>1</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Analytic Narrative Gaming The Long View</vt:lpstr>
      <vt:lpstr>Gaming and the Cycle of Research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NMCI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Fleet Battle School</dc:title>
  <dc:creator>Vebber, Paul W CIV NUWC, HQ 10</dc:creator>
  <cp:lastModifiedBy>Paul Vebber</cp:lastModifiedBy>
  <cp:revision>106</cp:revision>
  <dcterms:created xsi:type="dcterms:W3CDTF">2014-10-27T16:56:33Z</dcterms:created>
  <dcterms:modified xsi:type="dcterms:W3CDTF">2014-11-11T23:25:37Z</dcterms:modified>
</cp:coreProperties>
</file>