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handoutMasterIdLst>
    <p:handoutMasterId r:id="rId17"/>
  </p:handoutMasterIdLst>
  <p:sldIdLst>
    <p:sldId id="256" r:id="rId2"/>
    <p:sldId id="280" r:id="rId3"/>
    <p:sldId id="279" r:id="rId4"/>
    <p:sldId id="273" r:id="rId5"/>
    <p:sldId id="257" r:id="rId6"/>
    <p:sldId id="262" r:id="rId7"/>
    <p:sldId id="259" r:id="rId8"/>
    <p:sldId id="260" r:id="rId9"/>
    <p:sldId id="274" r:id="rId10"/>
    <p:sldId id="271" r:id="rId11"/>
    <p:sldId id="258" r:id="rId12"/>
    <p:sldId id="275" r:id="rId13"/>
    <p:sldId id="270" r:id="rId14"/>
    <p:sldId id="261" r:id="rId15"/>
    <p:sldId id="278" r:id="rId16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6544" autoAdjust="0"/>
    <p:restoredTop sz="94660"/>
  </p:normalViewPr>
  <p:slideViewPr>
    <p:cSldViewPr>
      <p:cViewPr>
        <p:scale>
          <a:sx n="72" d="100"/>
          <a:sy n="72" d="100"/>
        </p:scale>
        <p:origin x="-3352" y="-18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1AC6FAF4-E7C8-40FA-84B9-7843873B6BDC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E137052-A461-4C5D-BC4B-D936D7A5A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504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0743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283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00893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00800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380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99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5974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4876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0923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2928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394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D2D1A-B3DA-4ADC-A7EF-93D6694E5955}" type="datetimeFigureOut">
              <a:rPr lang="en-US" smtClean="0"/>
              <a:pPr/>
              <a:t>6/14/13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032B5-CFA3-4472-A15C-0AFF07507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35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609600" y="33528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9"/>
          <p:cNvSpPr>
            <a:spLocks noChangeShapeType="1"/>
          </p:cNvSpPr>
          <p:nvPr/>
        </p:nvSpPr>
        <p:spPr bwMode="auto">
          <a:xfrm>
            <a:off x="609600" y="54102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57200" y="45720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Courier New" pitchFamily="49" charset="0"/>
              </a:rPr>
              <a:t>14 June,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Courier New" pitchFamily="49" charset="0"/>
              </a:rPr>
              <a:t>2013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667000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latin typeface="Garamond" pitchFamily="18" charset="0"/>
                <a:cs typeface="Andalus" pitchFamily="2" charset="-78"/>
              </a:rPr>
              <a:t>CENTER </a:t>
            </a:r>
            <a:r>
              <a:rPr lang="en-US" sz="2800" i="1" dirty="0">
                <a:solidFill>
                  <a:schemeClr val="bg1"/>
                </a:solidFill>
                <a:latin typeface="Garamond" pitchFamily="18" charset="0"/>
                <a:cs typeface="Andalus" pitchFamily="2" charset="-78"/>
              </a:rPr>
              <a:t>for</a:t>
            </a:r>
            <a:r>
              <a:rPr lang="en-US" sz="2800" b="1" dirty="0">
                <a:solidFill>
                  <a:schemeClr val="bg1"/>
                </a:solidFill>
                <a:latin typeface="Garamond" pitchFamily="18" charset="0"/>
                <a:cs typeface="Andalus" pitchFamily="2" charset="-78"/>
              </a:rPr>
              <a:t> APPLIED STRATEGIC LEARNING</a:t>
            </a:r>
          </a:p>
          <a:p>
            <a:pPr>
              <a:defRPr/>
            </a:pP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  <a:cs typeface="Courier New" pitchFamily="49" charset="0"/>
            </a:endParaRPr>
          </a:p>
          <a:p>
            <a:pPr algn="ctr">
              <a:defRPr/>
            </a:pPr>
            <a:r>
              <a:rPr lang="en-US" sz="2800" b="1" dirty="0"/>
              <a:t>Doing </a:t>
            </a:r>
            <a:r>
              <a:rPr lang="en-US" sz="2800" b="1" dirty="0" smtClean="0"/>
              <a:t>More With Less</a:t>
            </a:r>
            <a:r>
              <a:rPr lang="en-US" sz="2800" b="1" dirty="0"/>
              <a:t>: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Can Your </a:t>
            </a:r>
            <a:r>
              <a:rPr lang="en-US" sz="2800" b="1" dirty="0"/>
              <a:t>Game </a:t>
            </a:r>
            <a:r>
              <a:rPr lang="en-US" sz="2800" b="1" dirty="0" smtClean="0"/>
              <a:t>Multi-task?</a:t>
            </a:r>
            <a:endParaRPr lang="en-US" sz="2800" b="1" dirty="0">
              <a:solidFill>
                <a:schemeClr val="bg1"/>
              </a:solidFill>
              <a:latin typeface="Garamond" pitchFamily="18" charset="0"/>
              <a:cs typeface="Andalus" pitchFamily="2" charset="-78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572000" y="6096000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Courier New" pitchFamily="49" charset="0"/>
              </a:rPr>
              <a:t>Elizabeth Bartels, Research Analyst elizabeth.bartels@ndu.edu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  <a:cs typeface="Courier New" pitchFamily="49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6076122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Courier New" pitchFamily="49" charset="0"/>
              </a:rPr>
              <a:t>Deirdre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Courier New" pitchFamily="49" charset="0"/>
              </a:rPr>
              <a:t>Hollingshed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Courier New" pitchFamily="49" charset="0"/>
              </a:rPr>
              <a:t>, Research Associate hollingshedD@ndu.edu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8867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Structure</a:t>
            </a:r>
            <a:endParaRPr lang="en-US" dirty="0"/>
          </a:p>
        </p:txBody>
      </p:sp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59611" y="1977609"/>
            <a:ext cx="8224777" cy="2289591"/>
            <a:chOff x="459611" y="2057400"/>
            <a:chExt cx="8224777" cy="2289591"/>
          </a:xfrm>
        </p:grpSpPr>
        <p:grpSp>
          <p:nvGrpSpPr>
            <p:cNvPr id="6" name="Group 5"/>
            <p:cNvGrpSpPr/>
            <p:nvPr/>
          </p:nvGrpSpPr>
          <p:grpSpPr>
            <a:xfrm>
              <a:off x="459611" y="2057400"/>
              <a:ext cx="8224777" cy="2289591"/>
              <a:chOff x="459611" y="3379371"/>
              <a:chExt cx="8224777" cy="967620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459611" y="3379371"/>
                <a:ext cx="2419052" cy="967620"/>
              </a:xfrm>
              <a:custGeom>
                <a:avLst/>
                <a:gdLst>
                  <a:gd name="connsiteX0" fmla="*/ 0 w 2419052"/>
                  <a:gd name="connsiteY0" fmla="*/ 0 h 967620"/>
                  <a:gd name="connsiteX1" fmla="*/ 1935242 w 2419052"/>
                  <a:gd name="connsiteY1" fmla="*/ 0 h 967620"/>
                  <a:gd name="connsiteX2" fmla="*/ 2419052 w 2419052"/>
                  <a:gd name="connsiteY2" fmla="*/ 483810 h 967620"/>
                  <a:gd name="connsiteX3" fmla="*/ 1935242 w 2419052"/>
                  <a:gd name="connsiteY3" fmla="*/ 967620 h 967620"/>
                  <a:gd name="connsiteX4" fmla="*/ 0 w 2419052"/>
                  <a:gd name="connsiteY4" fmla="*/ 967620 h 967620"/>
                  <a:gd name="connsiteX5" fmla="*/ 0 w 2419052"/>
                  <a:gd name="connsiteY5" fmla="*/ 0 h 967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19052" h="967620">
                    <a:moveTo>
                      <a:pt x="0" y="0"/>
                    </a:moveTo>
                    <a:lnTo>
                      <a:pt x="1935242" y="0"/>
                    </a:lnTo>
                    <a:lnTo>
                      <a:pt x="2419052" y="483810"/>
                    </a:lnTo>
                    <a:lnTo>
                      <a:pt x="1935242" y="967620"/>
                    </a:lnTo>
                    <a:lnTo>
                      <a:pt x="0" y="96762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342" tIns="34671" rIns="259241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kern="1200" dirty="0" smtClean="0"/>
                  <a:t>Strategies for Government of Mali</a:t>
                </a:r>
                <a:endParaRPr lang="en-US" kern="1200" dirty="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2394852" y="3379371"/>
                <a:ext cx="2419052" cy="967620"/>
              </a:xfrm>
              <a:custGeom>
                <a:avLst/>
                <a:gdLst>
                  <a:gd name="connsiteX0" fmla="*/ 0 w 2419052"/>
                  <a:gd name="connsiteY0" fmla="*/ 0 h 967620"/>
                  <a:gd name="connsiteX1" fmla="*/ 1935242 w 2419052"/>
                  <a:gd name="connsiteY1" fmla="*/ 0 h 967620"/>
                  <a:gd name="connsiteX2" fmla="*/ 2419052 w 2419052"/>
                  <a:gd name="connsiteY2" fmla="*/ 483810 h 967620"/>
                  <a:gd name="connsiteX3" fmla="*/ 1935242 w 2419052"/>
                  <a:gd name="connsiteY3" fmla="*/ 967620 h 967620"/>
                  <a:gd name="connsiteX4" fmla="*/ 0 w 2419052"/>
                  <a:gd name="connsiteY4" fmla="*/ 967620 h 967620"/>
                  <a:gd name="connsiteX5" fmla="*/ 483810 w 2419052"/>
                  <a:gd name="connsiteY5" fmla="*/ 483810 h 967620"/>
                  <a:gd name="connsiteX6" fmla="*/ 0 w 2419052"/>
                  <a:gd name="connsiteY6" fmla="*/ 0 h 967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19052" h="967620">
                    <a:moveTo>
                      <a:pt x="0" y="0"/>
                    </a:moveTo>
                    <a:lnTo>
                      <a:pt x="1935242" y="0"/>
                    </a:lnTo>
                    <a:lnTo>
                      <a:pt x="2419052" y="483810"/>
                    </a:lnTo>
                    <a:lnTo>
                      <a:pt x="1935242" y="967620"/>
                    </a:lnTo>
                    <a:lnTo>
                      <a:pt x="0" y="967620"/>
                    </a:lnTo>
                    <a:lnTo>
                      <a:pt x="483810" y="483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35817" tIns="34671" rIns="50114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kern="1200" dirty="0" smtClean="0"/>
                  <a:t>Red Team Plans</a:t>
                </a:r>
                <a:br>
                  <a:rPr lang="en-US" kern="1200" dirty="0" smtClean="0"/>
                </a:br>
                <a:r>
                  <a:rPr lang="en-US" kern="1200" dirty="0" smtClean="0"/>
                  <a:t/>
                </a:r>
                <a:br>
                  <a:rPr lang="en-US" kern="1200" dirty="0" smtClean="0"/>
                </a:br>
                <a:r>
                  <a:rPr lang="en-US" kern="1200" dirty="0" smtClean="0"/>
                  <a:t/>
                </a:r>
                <a:br>
                  <a:rPr lang="en-US" kern="1200" dirty="0" smtClean="0"/>
                </a:br>
                <a:r>
                  <a:rPr lang="en-US" kern="1200" dirty="0" smtClean="0"/>
                  <a:t>International Plan</a:t>
                </a:r>
                <a:endParaRPr lang="en-US" kern="1200" dirty="0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4330094" y="3379371"/>
                <a:ext cx="2419052" cy="967620"/>
              </a:xfrm>
              <a:custGeom>
                <a:avLst/>
                <a:gdLst>
                  <a:gd name="connsiteX0" fmla="*/ 0 w 2419052"/>
                  <a:gd name="connsiteY0" fmla="*/ 0 h 967620"/>
                  <a:gd name="connsiteX1" fmla="*/ 1935242 w 2419052"/>
                  <a:gd name="connsiteY1" fmla="*/ 0 h 967620"/>
                  <a:gd name="connsiteX2" fmla="*/ 2419052 w 2419052"/>
                  <a:gd name="connsiteY2" fmla="*/ 483810 h 967620"/>
                  <a:gd name="connsiteX3" fmla="*/ 1935242 w 2419052"/>
                  <a:gd name="connsiteY3" fmla="*/ 967620 h 967620"/>
                  <a:gd name="connsiteX4" fmla="*/ 0 w 2419052"/>
                  <a:gd name="connsiteY4" fmla="*/ 967620 h 967620"/>
                  <a:gd name="connsiteX5" fmla="*/ 483810 w 2419052"/>
                  <a:gd name="connsiteY5" fmla="*/ 483810 h 967620"/>
                  <a:gd name="connsiteX6" fmla="*/ 0 w 2419052"/>
                  <a:gd name="connsiteY6" fmla="*/ 0 h 967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19052" h="967620">
                    <a:moveTo>
                      <a:pt x="0" y="0"/>
                    </a:moveTo>
                    <a:lnTo>
                      <a:pt x="1935242" y="0"/>
                    </a:lnTo>
                    <a:lnTo>
                      <a:pt x="2419052" y="483810"/>
                    </a:lnTo>
                    <a:lnTo>
                      <a:pt x="1935242" y="967620"/>
                    </a:lnTo>
                    <a:lnTo>
                      <a:pt x="0" y="967620"/>
                    </a:lnTo>
                    <a:lnTo>
                      <a:pt x="483810" y="48381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35817" tIns="34671" rIns="50114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800" kern="1200" dirty="0" smtClean="0"/>
              </a:p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kern="1200" dirty="0" smtClean="0"/>
                  <a:t>Revised Strategies for Government of Mali</a:t>
                </a:r>
                <a:br>
                  <a:rPr lang="en-US" kern="1200" dirty="0" smtClean="0"/>
                </a:br>
                <a:r>
                  <a:rPr lang="en-US" kern="1200" dirty="0" smtClean="0"/>
                  <a:t/>
                </a:r>
                <a:br>
                  <a:rPr lang="en-US" kern="1200" dirty="0" smtClean="0"/>
                </a:br>
                <a:r>
                  <a:rPr lang="en-US" kern="1200" dirty="0" smtClean="0"/>
                  <a:t/>
                </a:r>
                <a:br>
                  <a:rPr lang="en-US" kern="1200" dirty="0" smtClean="0"/>
                </a:br>
                <a:r>
                  <a:rPr lang="en-US" kern="1200" dirty="0" smtClean="0"/>
                  <a:t>Revised International Plan</a:t>
                </a:r>
                <a:endParaRPr lang="en-US" kern="1200" dirty="0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6265336" y="3379371"/>
                <a:ext cx="2419052" cy="967620"/>
              </a:xfrm>
              <a:custGeom>
                <a:avLst/>
                <a:gdLst>
                  <a:gd name="connsiteX0" fmla="*/ 0 w 2419052"/>
                  <a:gd name="connsiteY0" fmla="*/ 0 h 967620"/>
                  <a:gd name="connsiteX1" fmla="*/ 1935242 w 2419052"/>
                  <a:gd name="connsiteY1" fmla="*/ 0 h 967620"/>
                  <a:gd name="connsiteX2" fmla="*/ 2419052 w 2419052"/>
                  <a:gd name="connsiteY2" fmla="*/ 483810 h 967620"/>
                  <a:gd name="connsiteX3" fmla="*/ 1935242 w 2419052"/>
                  <a:gd name="connsiteY3" fmla="*/ 967620 h 967620"/>
                  <a:gd name="connsiteX4" fmla="*/ 0 w 2419052"/>
                  <a:gd name="connsiteY4" fmla="*/ 967620 h 967620"/>
                  <a:gd name="connsiteX5" fmla="*/ 483810 w 2419052"/>
                  <a:gd name="connsiteY5" fmla="*/ 483810 h 967620"/>
                  <a:gd name="connsiteX6" fmla="*/ 0 w 2419052"/>
                  <a:gd name="connsiteY6" fmla="*/ 0 h 967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19052" h="967620">
                    <a:moveTo>
                      <a:pt x="0" y="0"/>
                    </a:moveTo>
                    <a:lnTo>
                      <a:pt x="1935242" y="0"/>
                    </a:lnTo>
                    <a:lnTo>
                      <a:pt x="2419052" y="483810"/>
                    </a:lnTo>
                    <a:lnTo>
                      <a:pt x="1935242" y="967620"/>
                    </a:lnTo>
                    <a:lnTo>
                      <a:pt x="0" y="967620"/>
                    </a:lnTo>
                    <a:lnTo>
                      <a:pt x="483810" y="483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35817" tIns="34671" rIns="50114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kern="1200" dirty="0" err="1" smtClean="0"/>
                  <a:t>Hotwash</a:t>
                </a:r>
                <a:endParaRPr lang="en-US" kern="1200" dirty="0"/>
              </a:p>
            </p:txBody>
          </p:sp>
        </p:grpSp>
        <p:sp>
          <p:nvSpPr>
            <p:cNvPr id="12" name="Parallelogram 11"/>
            <p:cNvSpPr/>
            <p:nvPr/>
          </p:nvSpPr>
          <p:spPr>
            <a:xfrm>
              <a:off x="2412498" y="3202195"/>
              <a:ext cx="2401406" cy="1144796"/>
            </a:xfrm>
            <a:prstGeom prst="parallelogram">
              <a:avLst>
                <a:gd name="adj" fmla="val 41212"/>
              </a:avLst>
            </a:prstGeom>
            <a:solidFill>
              <a:schemeClr val="accent3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707434" y="3581400"/>
              <a:ext cx="1793888" cy="3416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/>
                <a:t>International Plan</a:t>
              </a:r>
            </a:p>
          </p:txBody>
        </p:sp>
        <p:sp>
          <p:nvSpPr>
            <p:cNvPr id="16" name="Parallelogram 15"/>
            <p:cNvSpPr/>
            <p:nvPr/>
          </p:nvSpPr>
          <p:spPr>
            <a:xfrm>
              <a:off x="4343400" y="3200400"/>
              <a:ext cx="2401406" cy="1144796"/>
            </a:xfrm>
            <a:prstGeom prst="parallelogram">
              <a:avLst>
                <a:gd name="adj" fmla="val 41212"/>
              </a:avLst>
            </a:prstGeom>
            <a:solidFill>
              <a:schemeClr val="accent3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495800" y="3429000"/>
              <a:ext cx="2057400" cy="5909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/>
                <a:t>Revised International Plan</a:t>
              </a:r>
            </a:p>
          </p:txBody>
        </p:sp>
      </p:grp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4313237"/>
            <a:ext cx="8229600" cy="21637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Students work in 4 parallel groups advising the government of Mali, and the threats that face the government.</a:t>
            </a:r>
          </a:p>
          <a:p>
            <a:r>
              <a:rPr lang="en-US" dirty="0" smtClean="0"/>
              <a:t>Policy team works together to create a recommendation for the international community to respond.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59611" y="1583356"/>
            <a:ext cx="1935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Move 1 &amp; 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394852" y="1608277"/>
            <a:ext cx="1935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Move 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330093" y="1608277"/>
            <a:ext cx="1935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Move 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65336" y="1608277"/>
            <a:ext cx="1935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8826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Exercise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5486400" cy="53340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sz="3800" dirty="0" smtClean="0"/>
              <a:t>Security, political reconciliation, and development strategies needed.</a:t>
            </a:r>
          </a:p>
          <a:p>
            <a:pPr lvl="0"/>
            <a:r>
              <a:rPr lang="en-US" sz="3800" dirty="0" smtClean="0"/>
              <a:t>Same idealized </a:t>
            </a:r>
            <a:r>
              <a:rPr lang="en-US" sz="3800" dirty="0"/>
              <a:t>end state for Mali, differences in </a:t>
            </a:r>
            <a:r>
              <a:rPr lang="en-US" sz="3800" dirty="0" smtClean="0"/>
              <a:t>prioritization.</a:t>
            </a:r>
          </a:p>
          <a:p>
            <a:pPr lvl="0"/>
            <a:r>
              <a:rPr lang="en-US" sz="3800" dirty="0" smtClean="0"/>
              <a:t>Correct </a:t>
            </a:r>
            <a:r>
              <a:rPr lang="en-US" sz="3800" dirty="0"/>
              <a:t>implementation, rather than new ideas, are critical to achieving better </a:t>
            </a:r>
            <a:r>
              <a:rPr lang="en-US" sz="3800" dirty="0" smtClean="0"/>
              <a:t>outcomes.</a:t>
            </a:r>
            <a:endParaRPr lang="en-US" sz="3800" dirty="0"/>
          </a:p>
          <a:p>
            <a:pPr lvl="0"/>
            <a:r>
              <a:rPr lang="en-US" sz="3800" dirty="0" smtClean="0"/>
              <a:t>Ensuring </a:t>
            </a:r>
            <a:r>
              <a:rPr lang="en-US" sz="3800" dirty="0"/>
              <a:t>Malian government </a:t>
            </a:r>
            <a:r>
              <a:rPr lang="en-US" sz="3800" dirty="0" smtClean="0"/>
              <a:t>buys-in, while promoting </a:t>
            </a:r>
            <a:r>
              <a:rPr lang="en-US" sz="3800" dirty="0"/>
              <a:t>ownership of core problems by the Malian government.</a:t>
            </a:r>
          </a:p>
          <a:p>
            <a:pPr lvl="0"/>
            <a:r>
              <a:rPr lang="en-US" sz="3800" dirty="0"/>
              <a:t>I</a:t>
            </a:r>
            <a:r>
              <a:rPr lang="en-US" sz="3800" dirty="0" smtClean="0"/>
              <a:t>nvolve </a:t>
            </a:r>
            <a:r>
              <a:rPr lang="en-US" sz="3800" dirty="0"/>
              <a:t>regional actors, both through multi-lateral organizations and </a:t>
            </a:r>
            <a:r>
              <a:rPr lang="en-US" sz="3800" dirty="0" smtClean="0"/>
              <a:t>bilaterally.</a:t>
            </a:r>
            <a:endParaRPr lang="en-US" sz="3800" dirty="0"/>
          </a:p>
          <a:p>
            <a:pPr lvl="0"/>
            <a:r>
              <a:rPr lang="en-US" sz="3800" dirty="0" smtClean="0"/>
              <a:t>Expand </a:t>
            </a:r>
            <a:r>
              <a:rPr lang="en-US" sz="3800" dirty="0"/>
              <a:t>the UN MINUSMA force’s </a:t>
            </a:r>
            <a:r>
              <a:rPr lang="en-US" sz="3800" dirty="0" smtClean="0"/>
              <a:t>mandate.</a:t>
            </a:r>
            <a:endParaRPr lang="en-US" sz="3800" dirty="0"/>
          </a:p>
          <a:p>
            <a:pPr lvl="0"/>
            <a:r>
              <a:rPr lang="en-US" sz="3800" dirty="0" smtClean="0"/>
              <a:t>Value </a:t>
            </a:r>
            <a:r>
              <a:rPr lang="en-US" sz="3800" dirty="0"/>
              <a:t>of coordination at the strategic, operational, and tactical </a:t>
            </a:r>
            <a:r>
              <a:rPr lang="en-US" sz="3800" dirty="0" smtClean="0"/>
              <a:t>level.</a:t>
            </a:r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" name="Picture 6" descr="C:\Users\Elizabeth.Bartels\Desktop\DSC_06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30212" y="2301862"/>
            <a:ext cx="4004326" cy="266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845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Determining the value of multi-purpose games</a:t>
            </a:r>
            <a:endParaRPr lang="en-US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6463823"/>
              </p:ext>
            </p:extLst>
          </p:nvPr>
        </p:nvGraphicFramePr>
        <p:xfrm>
          <a:off x="1524000" y="3596640"/>
          <a:ext cx="62484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3124200"/>
              </a:tblGrid>
              <a:tr h="975360">
                <a:tc>
                  <a:txBody>
                    <a:bodyPr/>
                    <a:lstStyle/>
                    <a:p>
                      <a:pPr algn="ctr"/>
                      <a:endParaRPr lang="en-US" sz="11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US" sz="2800" dirty="0" smtClean="0">
                          <a:solidFill>
                            <a:srgbClr val="000000"/>
                          </a:solidFill>
                        </a:rPr>
                        <a:t>Education</a:t>
                      </a:r>
                    </a:p>
                    <a:p>
                      <a:pPr algn="ctr"/>
                      <a:endParaRPr lang="en-US" sz="11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US" sz="2800" dirty="0" smtClean="0">
                          <a:solidFill>
                            <a:srgbClr val="000000"/>
                          </a:solidFill>
                        </a:rPr>
                        <a:t>Discovery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Curved Up Arrow 2"/>
          <p:cNvSpPr/>
          <p:nvPr/>
        </p:nvSpPr>
        <p:spPr>
          <a:xfrm>
            <a:off x="2895600" y="4724400"/>
            <a:ext cx="3124200" cy="914400"/>
          </a:xfrm>
          <a:prstGeom prst="curvedUpArrow">
            <a:avLst>
              <a:gd name="adj1" fmla="val 36319"/>
              <a:gd name="adj2" fmla="val 57304"/>
              <a:gd name="adj3" fmla="val 39493"/>
            </a:avLst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Up Arrow 5"/>
          <p:cNvSpPr/>
          <p:nvPr/>
        </p:nvSpPr>
        <p:spPr>
          <a:xfrm rot="10800000">
            <a:off x="2971800" y="2590799"/>
            <a:ext cx="3124200" cy="914400"/>
          </a:xfrm>
          <a:prstGeom prst="curvedUpArrow">
            <a:avLst>
              <a:gd name="adj1" fmla="val 36319"/>
              <a:gd name="adj2" fmla="val 57304"/>
              <a:gd name="adj3" fmla="val 39493"/>
            </a:avLst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1637943"/>
            <a:ext cx="64008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Audience of policy makers raised the stakes for students – more buy 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 of information not otherwise available to students given time constraints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4648200"/>
            <a:ext cx="64008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plans served as a foil, rather than a model of real world plans BUT that droved a major epiphany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6944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Downside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Benefits found through heavy facilitation.</a:t>
            </a:r>
          </a:p>
          <a:p>
            <a:r>
              <a:rPr lang="en-US" dirty="0" smtClean="0"/>
              <a:t>Not much less resource intensive than running two games.</a:t>
            </a:r>
            <a:endParaRPr lang="en-US" dirty="0"/>
          </a:p>
        </p:txBody>
      </p:sp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" name="Picture 4" descr="C:\Users\Elizabeth.Bartels\Desktop\DSC_05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462" y="3352800"/>
            <a:ext cx="434339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876800" y="3124200"/>
            <a:ext cx="3733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Limits on scenario and game structure to accommodate the needs of both groups.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8826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4724400" cy="4343400"/>
          </a:xfrm>
        </p:spPr>
        <p:txBody>
          <a:bodyPr>
            <a:normAutofit fontScale="92500"/>
          </a:bodyPr>
          <a:lstStyle/>
          <a:p>
            <a:r>
              <a:rPr lang="en-US" dirty="0"/>
              <a:t>n = </a:t>
            </a:r>
            <a:r>
              <a:rPr lang="en-US" dirty="0" smtClean="0"/>
              <a:t>1.</a:t>
            </a:r>
            <a:endParaRPr lang="en-US" dirty="0"/>
          </a:p>
          <a:p>
            <a:r>
              <a:rPr lang="en-US" dirty="0" smtClean="0"/>
              <a:t>Parallel not merged events.</a:t>
            </a:r>
          </a:p>
          <a:p>
            <a:r>
              <a:rPr lang="en-US" dirty="0" smtClean="0"/>
              <a:t>Benefit both to the education from the discovery and the discovery from the educations, but the first seems like it might be more reliable.</a:t>
            </a:r>
          </a:p>
        </p:txBody>
      </p:sp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9" name="Picture 5" descr="C:\Users\Elizabeth.Bartels\Desktop\DSC_05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8028" y="3276600"/>
            <a:ext cx="35433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5240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Possible to have a successful multi-purposes game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43708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251791"/>
            <a:ext cx="8229600" cy="1143000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Test with other scenarios.</a:t>
            </a:r>
          </a:p>
          <a:p>
            <a:r>
              <a:rPr lang="en-US" dirty="0" smtClean="0"/>
              <a:t>Test with lower stakes problem.</a:t>
            </a:r>
          </a:p>
          <a:p>
            <a:r>
              <a:rPr lang="en-US" dirty="0" smtClean="0"/>
              <a:t>Test with one directional linkages.</a:t>
            </a:r>
          </a:p>
          <a:p>
            <a:r>
              <a:rPr lang="en-US" dirty="0" smtClean="0"/>
              <a:t>Testing other combinations- education to discovery might be the only one that works.</a:t>
            </a:r>
          </a:p>
        </p:txBody>
      </p:sp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7" name="Picture 3" descr="C:\Users\Elizabeth.Bartels\Desktop\DSC_06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0"/>
            <a:ext cx="3783806" cy="252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39684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multi-purpose gaming</a:t>
            </a:r>
          </a:p>
          <a:p>
            <a:r>
              <a:rPr lang="en-US" dirty="0" smtClean="0"/>
              <a:t>Case study: Exercise “Scattered Lights”</a:t>
            </a:r>
          </a:p>
          <a:p>
            <a:r>
              <a:rPr lang="en-US" dirty="0" smtClean="0"/>
              <a:t>Findings</a:t>
            </a:r>
          </a:p>
        </p:txBody>
      </p:sp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  <p:pic>
        <p:nvPicPr>
          <p:cNvPr id="6" name="Picture 5" descr="C:\Users\Elizabeth.Bartels\Desktop\DSC_05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657600"/>
            <a:ext cx="4343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07793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Game?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7924800" cy="4876800"/>
          </a:xfrm>
        </p:spPr>
        <p:txBody>
          <a:bodyPr>
            <a:normAutofit lnSpcReduction="10000"/>
          </a:bodyPr>
          <a:lstStyle/>
          <a:p>
            <a:pPr marL="0" lvl="2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Contextualize Decision Making using:</a:t>
            </a:r>
          </a:p>
          <a:p>
            <a:pPr marL="685800" lvl="2" algn="ctr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Players defined by Roles</a:t>
            </a:r>
          </a:p>
          <a:p>
            <a:pPr marL="685800" lvl="2" algn="ctr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Environment defined by Scenario</a:t>
            </a:r>
          </a:p>
          <a:p>
            <a:pPr marL="685800" lvl="2" algn="ctr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Decisions defined by Rules</a:t>
            </a:r>
          </a:p>
          <a:p>
            <a:pPr marL="0" lvl="2" indent="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1400" dirty="0" smtClean="0">
              <a:solidFill>
                <a:schemeClr val="bg1"/>
              </a:solidFill>
            </a:endParaRPr>
          </a:p>
          <a:p>
            <a:pPr marL="0" lvl="2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OR</a:t>
            </a:r>
          </a:p>
          <a:p>
            <a:pPr marL="0" lvl="2" indent="0" algn="ctr" eaLnBrk="1" hangingPunct="1">
              <a:lnSpc>
                <a:spcPct val="90000"/>
              </a:lnSpc>
              <a:buFontTx/>
              <a:buNone/>
              <a:defRPr/>
            </a:pPr>
            <a:endParaRPr lang="en-US" sz="1400" dirty="0" smtClean="0">
              <a:solidFill>
                <a:schemeClr val="bg1"/>
              </a:solidFill>
            </a:endParaRPr>
          </a:p>
          <a:p>
            <a:pPr marL="0" lvl="2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Players</a:t>
            </a:r>
            <a:r>
              <a:rPr lang="en-US" sz="2800" dirty="0" smtClean="0">
                <a:solidFill>
                  <a:schemeClr val="bg1"/>
                </a:solidFill>
              </a:rPr>
              <a:t> are asked to act on presented </a:t>
            </a: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</a:t>
            </a:r>
            <a:r>
              <a:rPr lang="en-US" sz="2800" dirty="0" smtClean="0">
                <a:solidFill>
                  <a:schemeClr val="bg1"/>
                </a:solidFill>
              </a:rPr>
              <a:t> by making </a:t>
            </a: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Decisions</a:t>
            </a:r>
            <a:r>
              <a:rPr lang="en-US" sz="2800" dirty="0" smtClean="0">
                <a:solidFill>
                  <a:schemeClr val="bg1"/>
                </a:solidFill>
              </a:rPr>
              <a:t> give a particular set of </a:t>
            </a: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0" lvl="2" indent="0" algn="ctr" eaLnBrk="1" hangingPunct="1">
              <a:lnSpc>
                <a:spcPct val="90000"/>
              </a:lnSpc>
              <a:buFontTx/>
              <a:buNone/>
              <a:defRPr/>
            </a:pPr>
            <a:endParaRPr lang="en-US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2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</a:p>
          <a:p>
            <a:pPr marL="0" lvl="2" indent="0" algn="ctr" eaLnBrk="1" hangingPunct="1">
              <a:lnSpc>
                <a:spcPct val="90000"/>
              </a:lnSpc>
              <a:buFontTx/>
              <a:buNone/>
              <a:defRPr/>
            </a:pPr>
            <a:endParaRPr lang="en-US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2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Story Creation</a:t>
            </a:r>
            <a:endParaRPr lang="en-US" sz="28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197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58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Purposes of Games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5200924"/>
              </p:ext>
            </p:extLst>
          </p:nvPr>
        </p:nvGraphicFramePr>
        <p:xfrm>
          <a:off x="1524000" y="1752600"/>
          <a:ext cx="62484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3124200"/>
              </a:tblGrid>
              <a:tr h="1558636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0000"/>
                          </a:solidFill>
                        </a:rPr>
                        <a:t>Education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Learn to improve</a:t>
                      </a:r>
                      <a:r>
                        <a:rPr lang="en-US" sz="2000" b="0" baseline="0" dirty="0" smtClean="0">
                          <a:solidFill>
                            <a:srgbClr val="000000"/>
                          </a:solidFill>
                        </a:rPr>
                        <a:t> understanding of concepts, environments etc.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0" baseline="0" dirty="0" smtClean="0">
                          <a:solidFill>
                            <a:srgbClr val="000000"/>
                          </a:solidFill>
                        </a:rPr>
                        <a:t>“Wrong” answers exist 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0000"/>
                          </a:solidFill>
                        </a:rPr>
                        <a:t>Discovery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Exploring problem</a:t>
                      </a:r>
                      <a:r>
                        <a:rPr lang="en-US" sz="2000" b="0" baseline="0" dirty="0" smtClean="0">
                          <a:solidFill>
                            <a:srgbClr val="000000"/>
                          </a:solidFill>
                        </a:rPr>
                        <a:t> space to better understand complex/unstructured phenomenon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rgbClr val="000000"/>
                          </a:solidFill>
                        </a:rPr>
                        <a:t>“Wrong” answers exist </a:t>
                      </a:r>
                      <a:endParaRPr lang="en-US" sz="20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1870364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0000"/>
                          </a:solidFill>
                        </a:rPr>
                        <a:t>Training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Practice of 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</a:rPr>
                        <a:t> specific set of practical skills to improve performance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</a:rPr>
                        <a:t>“Correct” answer exist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0000"/>
                          </a:solidFill>
                        </a:rPr>
                        <a:t>Analysis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Testing 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</a:rPr>
                        <a:t> theory in and constructed environment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</a:rPr>
                        <a:t>Looking for the “correct” answer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20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6543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Wisdom Says…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Games should have one set of objectives, united by a single purpose.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400" dirty="0" smtClean="0"/>
              <a:t>Game structure flows from game objective </a:t>
            </a:r>
          </a:p>
          <a:p>
            <a:pPr marL="457200" lvl="1" indent="0">
              <a:buNone/>
            </a:pPr>
            <a:r>
              <a:rPr lang="en-US" sz="2000" dirty="0" smtClean="0"/>
              <a:t>– muddied objectives = muddied structure</a:t>
            </a:r>
          </a:p>
          <a:p>
            <a:r>
              <a:rPr lang="en-US" sz="2400" dirty="0" smtClean="0"/>
              <a:t>Too many “variables” for the number of data points</a:t>
            </a:r>
          </a:p>
          <a:p>
            <a:r>
              <a:rPr lang="en-US" sz="2400" dirty="0" smtClean="0"/>
              <a:t>Provides focus and prioritization. </a:t>
            </a:r>
          </a:p>
          <a:p>
            <a:r>
              <a:rPr lang="en-US" sz="2400" dirty="0" smtClean="0"/>
              <a:t>Allows you to link the scope of the exercise to the audience.</a:t>
            </a:r>
          </a:p>
        </p:txBody>
      </p:sp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0055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Consider Breaking the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46237"/>
            <a:ext cx="6629400" cy="4525963"/>
          </a:xfrm>
        </p:spPr>
        <p:txBody>
          <a:bodyPr/>
          <a:lstStyle/>
          <a:p>
            <a:r>
              <a:rPr lang="en-US" dirty="0" smtClean="0"/>
              <a:t>Potential benefits of cross fertilization for participants. </a:t>
            </a:r>
          </a:p>
          <a:p>
            <a:r>
              <a:rPr lang="en-US" dirty="0" smtClean="0"/>
              <a:t>Serve multiple goals with a single event saving time and effort.</a:t>
            </a:r>
          </a:p>
          <a:p>
            <a:r>
              <a:rPr lang="en-US" dirty="0" smtClean="0"/>
              <a:t>Better attendance through using captive audience.</a:t>
            </a:r>
            <a:endParaRPr lang="en-US" dirty="0"/>
          </a:p>
        </p:txBody>
      </p:sp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8826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Case Study: Exercise Scattered Lights</a:t>
            </a:r>
            <a:endParaRPr lang="en-US" dirty="0"/>
          </a:p>
        </p:txBody>
      </p:sp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24400" y="1600200"/>
            <a:ext cx="3962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Strategic Level</a:t>
            </a:r>
          </a:p>
          <a:p>
            <a:r>
              <a:rPr lang="en-US" dirty="0" smtClean="0"/>
              <a:t>4 day exercise</a:t>
            </a:r>
          </a:p>
          <a:p>
            <a:r>
              <a:rPr lang="en-US" dirty="0" smtClean="0"/>
              <a:t>Audience: 80 </a:t>
            </a:r>
            <a:r>
              <a:rPr lang="en-US" dirty="0" err="1" smtClean="0"/>
              <a:t>DoD</a:t>
            </a:r>
            <a:r>
              <a:rPr lang="en-US" dirty="0" smtClean="0"/>
              <a:t> Master’s Degree students and 40 interagency and international policy experts.</a:t>
            </a:r>
          </a:p>
          <a:p>
            <a:r>
              <a:rPr lang="en-US" dirty="0" smtClean="0"/>
              <a:t>Scenario: Near Future Mali.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5896" t="12433" r="24005" b="1008"/>
          <a:stretch/>
        </p:blipFill>
        <p:spPr bwMode="auto">
          <a:xfrm>
            <a:off x="457200" y="1524001"/>
            <a:ext cx="3901138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65852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Objectives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639762"/>
          </a:xfrm>
        </p:spPr>
        <p:txBody>
          <a:bodyPr/>
          <a:lstStyle/>
          <a:p>
            <a:r>
              <a:rPr lang="en-US" dirty="0" smtClean="0"/>
              <a:t>Educational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4040188" cy="395128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39725" lvl="1" indent="-339725">
              <a:buFont typeface="Arial" pitchFamily="34" charset="0"/>
              <a:buChar char="•"/>
            </a:pPr>
            <a:r>
              <a:rPr lang="en-US" dirty="0" smtClean="0"/>
              <a:t>Analyze </a:t>
            </a:r>
            <a:r>
              <a:rPr lang="en-US" dirty="0"/>
              <a:t>a range of threat types, to include the roots of conflict and the Ends-Ways-Means of the threat group(s), to prepare a Strategic Estimate of the Situation.</a:t>
            </a:r>
          </a:p>
          <a:p>
            <a:pPr marL="339725" lvl="1" indent="-339725">
              <a:buFont typeface="Arial" pitchFamily="34" charset="0"/>
              <a:buChar char="•"/>
            </a:pPr>
            <a:r>
              <a:rPr lang="en-US" dirty="0"/>
              <a:t>Consider the effects of regional and global phenomena on national conflicts.</a:t>
            </a:r>
          </a:p>
          <a:p>
            <a:pPr marL="339725" lvl="1" indent="-339725">
              <a:buFont typeface="Arial" pitchFamily="34" charset="0"/>
              <a:buChar char="•"/>
            </a:pPr>
            <a:r>
              <a:rPr lang="en-US" dirty="0"/>
              <a:t>Develop a Strategic Course of Action to address threats using all instruments of national power and adapt the plan to unfolding events.</a:t>
            </a:r>
          </a:p>
          <a:p>
            <a:pPr marL="339725" lvl="1" indent="-339725">
              <a:buFont typeface="Arial" pitchFamily="34" charset="0"/>
              <a:buChar char="•"/>
            </a:pPr>
            <a:r>
              <a:rPr lang="en-US" dirty="0"/>
              <a:t>Develop and brief policy options appropriate to senior leaders at the national and international levels.</a:t>
            </a:r>
          </a:p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041775" cy="639762"/>
          </a:xfrm>
        </p:spPr>
        <p:txBody>
          <a:bodyPr/>
          <a:lstStyle/>
          <a:p>
            <a:r>
              <a:rPr lang="en-US" dirty="0" smtClean="0"/>
              <a:t>Policy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52600"/>
            <a:ext cx="4041775" cy="395128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en-US" dirty="0" smtClean="0"/>
              <a:t>Create a forum for discussion about US and international courses of action to address Mali and the greater Sahel region</a:t>
            </a:r>
          </a:p>
          <a:p>
            <a:r>
              <a:rPr lang="en-US" dirty="0" smtClean="0"/>
              <a:t>Introduce international voices into the US planning process</a:t>
            </a:r>
          </a:p>
          <a:p>
            <a:r>
              <a:rPr lang="en-US" dirty="0" smtClean="0"/>
              <a:t>Raise awareness of CISA methods and resources among US interagency practitioners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371600"/>
            <a:ext cx="4572000" cy="51632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0" y="1905000"/>
            <a:ext cx="4572000" cy="46298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5486400"/>
            <a:ext cx="2743200" cy="120032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GOAL: Demonstrate competency in analysis and planning skills learned at CISA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5400" y="5486400"/>
            <a:ext cx="2743200" cy="120032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GOAL: Leverage CISA methods and resources to improve policy decision making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68558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Purposes of Games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7754594"/>
              </p:ext>
            </p:extLst>
          </p:nvPr>
        </p:nvGraphicFramePr>
        <p:xfrm>
          <a:off x="1524000" y="1752600"/>
          <a:ext cx="62484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3124200"/>
              </a:tblGrid>
              <a:tr h="1558636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0000"/>
                          </a:solidFill>
                        </a:rPr>
                        <a:t>Education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Learn to improve</a:t>
                      </a:r>
                      <a:r>
                        <a:rPr lang="en-US" sz="2000" b="0" baseline="0" dirty="0" smtClean="0">
                          <a:solidFill>
                            <a:srgbClr val="000000"/>
                          </a:solidFill>
                        </a:rPr>
                        <a:t> understanding of concepts, environments etc.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0" baseline="0" dirty="0" smtClean="0">
                          <a:solidFill>
                            <a:srgbClr val="000000"/>
                          </a:solidFill>
                        </a:rPr>
                        <a:t>“Wrong” answers exist 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0000"/>
                          </a:solidFill>
                        </a:rPr>
                        <a:t>Discovery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Exploring problem</a:t>
                      </a:r>
                      <a:r>
                        <a:rPr lang="en-US" sz="2000" b="0" baseline="0" dirty="0" smtClean="0">
                          <a:solidFill>
                            <a:srgbClr val="000000"/>
                          </a:solidFill>
                        </a:rPr>
                        <a:t> space to better understand complex/unstructured phenomenon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rgbClr val="000000"/>
                          </a:solidFill>
                        </a:rPr>
                        <a:t>“Wrong” answers exist </a:t>
                      </a:r>
                      <a:endParaRPr lang="en-US" sz="20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1870364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0000"/>
                          </a:solidFill>
                        </a:rPr>
                        <a:t>Training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Practice of 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</a:rPr>
                        <a:t> specific set of practical skills to improve performance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</a:rPr>
                        <a:t>“Correct” answer exist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0000"/>
                          </a:solidFill>
                        </a:rPr>
                        <a:t>Analysis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Testing 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</a:rPr>
                        <a:t> theory in and constructed environment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</a:rPr>
                        <a:t>Looking for the “correct” answer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20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Line 19"/>
          <p:cNvSpPr>
            <a:spLocks noChangeShapeType="1"/>
          </p:cNvSpPr>
          <p:nvPr/>
        </p:nvSpPr>
        <p:spPr bwMode="auto">
          <a:xfrm>
            <a:off x="609600" y="1371600"/>
            <a:ext cx="7848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UNCLASSIFIED -</a:t>
            </a:r>
          </a:p>
        </p:txBody>
      </p:sp>
      <p:sp>
        <p:nvSpPr>
          <p:cNvPr id="3" name="Left-Right Arrow 2"/>
          <p:cNvSpPr/>
          <p:nvPr/>
        </p:nvSpPr>
        <p:spPr>
          <a:xfrm>
            <a:off x="4267200" y="2476500"/>
            <a:ext cx="762000" cy="3810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-Right Arrow 6"/>
          <p:cNvSpPr/>
          <p:nvPr/>
        </p:nvSpPr>
        <p:spPr>
          <a:xfrm>
            <a:off x="4267200" y="3124200"/>
            <a:ext cx="762000" cy="3810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5139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FFFFFF"/>
      </a:dk1>
      <a:lt1>
        <a:sysClr val="window" lastClr="FFFFFF"/>
      </a:lt1>
      <a:dk2>
        <a:srgbClr val="FFFFFF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889</Words>
  <Application>Microsoft Macintosh PowerPoint</Application>
  <PresentationFormat>On-screen Show (4:3)</PresentationFormat>
  <Paragraphs>137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Presentation Overview</vt:lpstr>
      <vt:lpstr>What is a Game?</vt:lpstr>
      <vt:lpstr>Purposes of Games</vt:lpstr>
      <vt:lpstr>Conventional Wisdom Says…</vt:lpstr>
      <vt:lpstr>Why Consider Breaking the Rule</vt:lpstr>
      <vt:lpstr>Case Study: Exercise Scattered Lights</vt:lpstr>
      <vt:lpstr>Exercise Objectives</vt:lpstr>
      <vt:lpstr>Purposes of Games</vt:lpstr>
      <vt:lpstr>Game Structure</vt:lpstr>
      <vt:lpstr>Key Exercise Findings</vt:lpstr>
      <vt:lpstr>Determining the value of multi-purpose games</vt:lpstr>
      <vt:lpstr>The Downside</vt:lpstr>
      <vt:lpstr>Takeaways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Bartels, Elizabeth</dc:creator>
  <cp:lastModifiedBy>Rex Brynen</cp:lastModifiedBy>
  <cp:revision>27</cp:revision>
  <cp:lastPrinted>2013-06-13T16:19:08Z</cp:lastPrinted>
  <dcterms:created xsi:type="dcterms:W3CDTF">2013-06-14T16:15:58Z</dcterms:created>
  <dcterms:modified xsi:type="dcterms:W3CDTF">2013-06-14T16:25:52Z</dcterms:modified>
</cp:coreProperties>
</file>